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5" r:id="rId1"/>
    <p:sldMasterId id="2147483691" r:id="rId2"/>
    <p:sldMasterId id="2147483764" r:id="rId3"/>
  </p:sldMasterIdLst>
  <p:notesMasterIdLst>
    <p:notesMasterId r:id="rId92"/>
  </p:notesMasterIdLst>
  <p:handoutMasterIdLst>
    <p:handoutMasterId r:id="rId93"/>
  </p:handoutMasterIdLst>
  <p:sldIdLst>
    <p:sldId id="647" r:id="rId4"/>
    <p:sldId id="839" r:id="rId5"/>
    <p:sldId id="862" r:id="rId6"/>
    <p:sldId id="867" r:id="rId7"/>
    <p:sldId id="864" r:id="rId8"/>
    <p:sldId id="866" r:id="rId9"/>
    <p:sldId id="749" r:id="rId10"/>
    <p:sldId id="842" r:id="rId11"/>
    <p:sldId id="750" r:id="rId12"/>
    <p:sldId id="756" r:id="rId13"/>
    <p:sldId id="757" r:id="rId14"/>
    <p:sldId id="865" r:id="rId15"/>
    <p:sldId id="858" r:id="rId16"/>
    <p:sldId id="751" r:id="rId17"/>
    <p:sldId id="758" r:id="rId18"/>
    <p:sldId id="759" r:id="rId19"/>
    <p:sldId id="868" r:id="rId20"/>
    <p:sldId id="760" r:id="rId21"/>
    <p:sldId id="761" r:id="rId22"/>
    <p:sldId id="762" r:id="rId23"/>
    <p:sldId id="763" r:id="rId24"/>
    <p:sldId id="764" r:id="rId25"/>
    <p:sldId id="765" r:id="rId26"/>
    <p:sldId id="859" r:id="rId27"/>
    <p:sldId id="767" r:id="rId28"/>
    <p:sldId id="869" r:id="rId29"/>
    <p:sldId id="768" r:id="rId30"/>
    <p:sldId id="817" r:id="rId31"/>
    <p:sldId id="818" r:id="rId32"/>
    <p:sldId id="806" r:id="rId33"/>
    <p:sldId id="820" r:id="rId34"/>
    <p:sldId id="821" r:id="rId35"/>
    <p:sldId id="815" r:id="rId36"/>
    <p:sldId id="770" r:id="rId37"/>
    <p:sldId id="789" r:id="rId38"/>
    <p:sldId id="772" r:id="rId39"/>
    <p:sldId id="774" r:id="rId40"/>
    <p:sldId id="814" r:id="rId41"/>
    <p:sldId id="778" r:id="rId42"/>
    <p:sldId id="857" r:id="rId43"/>
    <p:sldId id="780" r:id="rId44"/>
    <p:sldId id="843" r:id="rId45"/>
    <p:sldId id="782" r:id="rId46"/>
    <p:sldId id="783" r:id="rId47"/>
    <p:sldId id="784" r:id="rId48"/>
    <p:sldId id="786" r:id="rId49"/>
    <p:sldId id="787" r:id="rId50"/>
    <p:sldId id="847" r:id="rId51"/>
    <p:sldId id="848" r:id="rId52"/>
    <p:sldId id="870" r:id="rId53"/>
    <p:sldId id="871" r:id="rId54"/>
    <p:sldId id="790" r:id="rId55"/>
    <p:sldId id="791" r:id="rId56"/>
    <p:sldId id="792" r:id="rId57"/>
    <p:sldId id="793" r:id="rId58"/>
    <p:sldId id="816" r:id="rId59"/>
    <p:sldId id="794" r:id="rId60"/>
    <p:sldId id="795" r:id="rId61"/>
    <p:sldId id="796" r:id="rId62"/>
    <p:sldId id="797" r:id="rId63"/>
    <p:sldId id="873" r:id="rId64"/>
    <p:sldId id="874" r:id="rId65"/>
    <p:sldId id="875" r:id="rId66"/>
    <p:sldId id="876" r:id="rId67"/>
    <p:sldId id="877" r:id="rId68"/>
    <p:sldId id="878" r:id="rId69"/>
    <p:sldId id="879" r:id="rId70"/>
    <p:sldId id="880" r:id="rId71"/>
    <p:sldId id="881" r:id="rId72"/>
    <p:sldId id="882" r:id="rId73"/>
    <p:sldId id="883" r:id="rId74"/>
    <p:sldId id="884" r:id="rId75"/>
    <p:sldId id="885" r:id="rId76"/>
    <p:sldId id="886" r:id="rId77"/>
    <p:sldId id="887" r:id="rId78"/>
    <p:sldId id="888" r:id="rId79"/>
    <p:sldId id="889" r:id="rId80"/>
    <p:sldId id="890" r:id="rId81"/>
    <p:sldId id="891" r:id="rId82"/>
    <p:sldId id="892" r:id="rId83"/>
    <p:sldId id="893" r:id="rId84"/>
    <p:sldId id="894" r:id="rId85"/>
    <p:sldId id="895" r:id="rId86"/>
    <p:sldId id="896" r:id="rId87"/>
    <p:sldId id="897" r:id="rId88"/>
    <p:sldId id="898" r:id="rId89"/>
    <p:sldId id="899" r:id="rId90"/>
    <p:sldId id="900" r:id="rId91"/>
  </p:sldIdLst>
  <p:sldSz cx="9144000" cy="6858000" type="screen4x3"/>
  <p:notesSz cx="9144000" cy="6858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. C. Hsu" initials="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DF13"/>
    <a:srgbClr val="D2EBB7"/>
    <a:srgbClr val="B6DF89"/>
    <a:srgbClr val="F8FDB5"/>
    <a:srgbClr val="000099"/>
    <a:srgbClr val="F2FFE1"/>
    <a:srgbClr val="0000FF"/>
    <a:srgbClr val="00682F"/>
    <a:srgbClr val="FFFFFF"/>
    <a:srgbClr val="692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 autoAdjust="0"/>
    <p:restoredTop sz="95540" autoAdjust="0"/>
  </p:normalViewPr>
  <p:slideViewPr>
    <p:cSldViewPr snapToGrid="0">
      <p:cViewPr varScale="1">
        <p:scale>
          <a:sx n="81" d="100"/>
          <a:sy n="81" d="100"/>
        </p:scale>
        <p:origin x="58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-2430" y="-108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commentAuthors" Target="commentAuthors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67617-59CC-4EB2-B9D4-9F2F8E05D609}" type="datetimeFigureOut">
              <a:rPr lang="zh-TW" altLang="en-US" smtClean="0"/>
              <a:t>2019/1/5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71258-9012-4E7C-93F6-F552EDB011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385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37FA6-B166-4CB4-8AFA-C8EDB5ED6170}" type="datetimeFigureOut">
              <a:rPr lang="zh-TW" altLang="en-US" smtClean="0"/>
              <a:t>2019/1/5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F7F6A-08CE-4D7E-9203-DF187B229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3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/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</a:defRPr>
            </a:lvl9pPr>
          </a:lstStyle>
          <a:p>
            <a:fld id="{E19C572C-75C8-4782-B178-D5B18CDC0D8A}" type="slidenum">
              <a:rPr lang="en-US" altLang="zh-TW" sz="12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0</a:t>
            </a:fld>
            <a:endParaRPr lang="en-US" altLang="zh-TW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8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305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2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DE0FC82-7766-46F1-A52C-FC2DAE24A23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13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6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854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Index</a:t>
            </a:r>
            <a:r>
              <a:rPr kumimoji="1" lang="zh-TW" altLang="en-US" dirty="0"/>
              <a:t> 均是從零開始。</a:t>
            </a:r>
            <a:endParaRPr kumimoji="1"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python</a:t>
            </a:r>
            <a:r>
              <a:rPr kumimoji="1" lang="zh-TW" altLang="en-US" baseline="0" dirty="0"/>
              <a:t> 的</a:t>
            </a:r>
            <a:r>
              <a:rPr kumimoji="1" lang="en-US" altLang="zh-TW" baseline="0" dirty="0"/>
              <a:t> </a:t>
            </a:r>
            <a:r>
              <a:rPr lang="en-US" altLang="zh-TW" dirty="0">
                <a:solidFill>
                  <a:srgbClr val="242729"/>
                </a:solidFill>
                <a:latin typeface="Arial" charset="0"/>
              </a:rPr>
              <a:t>negative index: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stackoverflow.com</a:t>
            </a:r>
            <a:r>
              <a:rPr kumimoji="1" lang="en-US" altLang="zh-TW" dirty="0"/>
              <a:t>/questions/11367902/negative-index-to-python-list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98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011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更多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 方法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yuanann.pixnet.net</a:t>
            </a:r>
            <a:r>
              <a:rPr kumimoji="1" lang="en-US" altLang="zh-TW" dirty="0"/>
              <a:t>/blog/post/23179784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1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更多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 方法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www.kaiching.org</a:t>
            </a:r>
            <a:r>
              <a:rPr kumimoji="1" lang="en-US" altLang="zh-TW" dirty="0"/>
              <a:t>/2011/03/python-</a:t>
            </a:r>
            <a:r>
              <a:rPr kumimoji="1" lang="en-US" altLang="zh-TW" dirty="0" err="1"/>
              <a:t>dicttype.html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68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更多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 方法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www.kaiching.org</a:t>
            </a:r>
            <a:r>
              <a:rPr kumimoji="1" lang="en-US" altLang="zh-TW" dirty="0"/>
              <a:t>/2011/03/python-</a:t>
            </a:r>
            <a:r>
              <a:rPr kumimoji="1" lang="en-US" altLang="zh-TW" dirty="0" err="1"/>
              <a:t>dicttype.html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呈現穩定正成長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530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73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en-US" altLang="zh-TW" baseline="0" dirty="0"/>
              <a:t> </a:t>
            </a:r>
            <a:r>
              <a:rPr kumimoji="1" lang="zh-TW" altLang="en-US" baseline="0" dirty="0"/>
              <a:t>有著強大的數據庫，其包括自己開發的</a:t>
            </a:r>
            <a:r>
              <a:rPr kumimoji="1" lang="en-US" altLang="zh-TW" baseline="0" dirty="0"/>
              <a:t>function</a:t>
            </a:r>
            <a:r>
              <a:rPr kumimoji="1" lang="zh-TW" altLang="en-US" baseline="0" dirty="0"/>
              <a:t>以外，還有許多作者自己研發的</a:t>
            </a:r>
            <a:r>
              <a:rPr kumimoji="1" lang="en-US" altLang="zh-TW" baseline="0" dirty="0"/>
              <a:t>package</a:t>
            </a:r>
            <a:r>
              <a:rPr kumimoji="1" lang="zh-TW" altLang="en-US" baseline="0" dirty="0"/>
              <a:t>，選擇性相當多！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0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999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730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7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499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159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更多</a:t>
            </a:r>
            <a:r>
              <a:rPr kumimoji="1" lang="en-US" altLang="zh-TW" dirty="0"/>
              <a:t>list </a:t>
            </a:r>
            <a:r>
              <a:rPr kumimoji="1" lang="zh-TW" altLang="en-US" dirty="0"/>
              <a:t> 方法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www.kaiching.org</a:t>
            </a:r>
            <a:r>
              <a:rPr kumimoji="1" lang="en-US" altLang="zh-TW" dirty="0"/>
              <a:t>/2011/03/python-</a:t>
            </a:r>
            <a:r>
              <a:rPr kumimoji="1" lang="en-US" altLang="zh-TW" dirty="0" err="1"/>
              <a:t>dicttype.html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032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03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>
                <a:solidFill>
                  <a:schemeClr val="tx1"/>
                </a:solidFill>
              </a:rPr>
              <a:t>u’DC</a:t>
            </a:r>
            <a:r>
              <a:rPr kumimoji="1" lang="en-US" altLang="zh-TW" dirty="0" smtClean="0">
                <a:solidFill>
                  <a:schemeClr val="tx1"/>
                </a:solidFill>
              </a:rPr>
              <a:t>(KW)’:</a:t>
            </a:r>
            <a:r>
              <a:rPr kumimoji="1" lang="zh-TW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TW" dirty="0" smtClean="0">
                <a:solidFill>
                  <a:schemeClr val="tx1"/>
                </a:solidFill>
              </a:rPr>
              <a:t>u</a:t>
            </a:r>
            <a:r>
              <a:rPr kumimoji="1" lang="zh-TW" altLang="en-US" dirty="0" smtClean="0">
                <a:solidFill>
                  <a:schemeClr val="tx1"/>
                </a:solidFill>
              </a:rPr>
              <a:t>是為了顯示中文字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52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最初開發作者：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von Rossum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開始於</a:t>
            </a:r>
            <a:r>
              <a:rPr kumimoji="1" lang="en-US" altLang="zh-TW" dirty="0"/>
              <a:t>1991</a:t>
            </a:r>
            <a:r>
              <a:rPr kumimoji="1" lang="zh-TW" altLang="en-US" baseline="0" dirty="0"/>
              <a:t> 年，其優點</a:t>
            </a:r>
            <a:endParaRPr kumimoji="1" lang="en-US" altLang="zh-TW" baseline="0" dirty="0"/>
          </a:p>
          <a:p>
            <a:pPr marL="800100" lvl="1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kumimoji="0"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語法簡單易記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lang="zh-TW" altLang="en-US" sz="2000" dirty="0">
                <a:latin typeface="BiauKai" charset="-120"/>
                <a:ea typeface="BiauKai" charset="-120"/>
                <a:cs typeface="BiauKai" charset="-120"/>
              </a:rPr>
              <a:t>開發快速</a:t>
            </a:r>
            <a:endParaRPr lang="en-US" altLang="zh-TW" sz="2000" dirty="0">
              <a:latin typeface="BiauKai" charset="-120"/>
              <a:ea typeface="BiauKai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lang="zh-TW" altLang="en-US" sz="2000" dirty="0">
                <a:latin typeface="BiauKai" charset="-120"/>
                <a:ea typeface="BiauKai" charset="-120"/>
                <a:cs typeface="BiauKai" charset="-120"/>
              </a:rPr>
              <a:t>程式碼容易閱</a:t>
            </a:r>
            <a:endParaRPr lang="en-US" altLang="zh-TW" sz="2000" dirty="0">
              <a:latin typeface="BiauKai" charset="-120"/>
              <a:ea typeface="BiauKai" charset="-120"/>
              <a:cs typeface="BiauKai" charset="-120"/>
            </a:endParaRPr>
          </a:p>
          <a:p>
            <a:pPr marL="800100" marR="0" lvl="1" indent="-34290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BiauKai" charset="-120"/>
                <a:ea typeface="BiauKai" charset="-120"/>
                <a:cs typeface="BiauKai" charset="-120"/>
              </a:rPr>
              <a:t>有強大廣闊的</a:t>
            </a:r>
            <a:r>
              <a:rPr kumimoji="0"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函式庫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136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69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785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280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76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748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299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61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941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92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en-US" altLang="zh-TW" baseline="0" dirty="0"/>
              <a:t> </a:t>
            </a:r>
            <a:r>
              <a:rPr kumimoji="1" lang="zh-TW" altLang="en-US" baseline="0" dirty="0"/>
              <a:t>為</a:t>
            </a:r>
            <a:r>
              <a:rPr kumimoji="1" lang="zh-TW" altLang="en-US" dirty="0"/>
              <a:t>直譯語言，與</a:t>
            </a:r>
            <a:r>
              <a:rPr kumimoji="1" lang="en-US" altLang="zh-TW" dirty="0"/>
              <a:t>java</a:t>
            </a:r>
            <a:r>
              <a:rPr kumimoji="1" lang="zh-TW" altLang="en-US" dirty="0"/>
              <a:t> 等語言不同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64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8432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0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r>
              <a:rPr kumimoji="1" lang="zh-TW" altLang="en-US" dirty="0"/>
              <a:t>版本之差異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F7F6A-08CE-4D7E-9203-DF187B22900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037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185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Using ** means pass dictionary as parameter</a:t>
            </a:r>
          </a:p>
          <a:p>
            <a:r>
              <a:rPr lang="en-US" sz="2000" b="0" strike="noStrike" spc="-1">
                <a:latin typeface="Arial"/>
              </a:rPr>
              <a:t>Reference: https://github.com/dokelung/Python-QA/blob/master/questions/star/%E9%97%9C%E6%96%BCpython*%E5%92%8C**%E7%9A%84%E5%95%8F%E9%A1%8C.md</a:t>
            </a:r>
          </a:p>
        </p:txBody>
      </p:sp>
      <p:sp>
        <p:nvSpPr>
          <p:cNvPr id="30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FC664D-F40E-45BC-9720-DD48BC5BDDE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925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More operator: https://docs.mongodb.com/manual/reference/operator/</a:t>
            </a:r>
          </a:p>
        </p:txBody>
      </p:sp>
      <p:sp>
        <p:nvSpPr>
          <p:cNvPr id="30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DC0B2D9-8277-4894-B1D9-A88A460C8D2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2958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52651FF-DE49-4704-802B-2CBF7E76007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7266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B66E01F-5C8F-47C2-A005-4332D67B2C2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741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C4A1970-FEF0-4627-9936-568218FDC47D}" type="slidenum">
              <a:rPr lang="en-US" sz="1400" b="0" strike="noStrike" spc="-1" smtClean="0">
                <a:latin typeface="Times New Roman"/>
              </a:rPr>
              <a:t>86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344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en-US" altLang="zh-TW" baseline="0" dirty="0"/>
              <a:t> </a:t>
            </a:r>
            <a:r>
              <a:rPr kumimoji="1" lang="zh-TW" altLang="en-US" baseline="0" dirty="0"/>
              <a:t>安裝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55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4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220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更多 </a:t>
            </a:r>
            <a:r>
              <a:rPr kumimoji="1" lang="en-US" altLang="zh-TW" dirty="0"/>
              <a:t>pip</a:t>
            </a:r>
            <a:r>
              <a:rPr kumimoji="1" lang="en-US" altLang="zh-TW" baseline="0" dirty="0"/>
              <a:t> </a:t>
            </a:r>
            <a:r>
              <a:rPr kumimoji="1" lang="zh-TW" altLang="en-US" baseline="0" dirty="0"/>
              <a:t>套件</a:t>
            </a:r>
            <a:r>
              <a:rPr kumimoji="1" lang="en-US" altLang="zh-TW" baseline="0" dirty="0"/>
              <a:t> library</a:t>
            </a:r>
            <a:endParaRPr kumimoji="1" lang="en-US" altLang="zh-TW" dirty="0"/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www.openfoundry.org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tw</a:t>
            </a:r>
            <a:r>
              <a:rPr kumimoji="1" lang="en-US" altLang="zh-TW" dirty="0"/>
              <a:t>/tech-column/8536-introduction-of-python-extension-management-tools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F7F6A-08CE-4D7E-9203-DF187B22900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83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972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60649"/>
            <a:ext cx="7886700" cy="792087"/>
          </a:xfrm>
        </p:spPr>
        <p:txBody>
          <a:bodyPr/>
          <a:lstStyle>
            <a:lvl1pPr>
              <a:defRPr b="1" i="0" baseline="0">
                <a:latin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1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5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0F815E5-3435-4FB8-93BF-D8F1BECFC29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b="0" dirty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50313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F715-257A-43DD-A1F9-F937DCFF7A5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buClrTx/>
              <a:defRPr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30238" indent="-311150">
              <a:buClr>
                <a:srgbClr val="0000FF"/>
              </a:buClr>
              <a:buFont typeface="Wingdings" panose="05000000000000000000" pitchFamily="2" charset="2"/>
              <a:buChar char="Ø"/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4077-C989-453E-9620-C9C8586D7D3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8E4E-7247-4624-8477-32006B41857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293B-C7E1-48AB-934E-151A37EC168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7D85C-3222-43DA-AF00-2847BB36D7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F81D-3397-4134-B05C-09113494CE4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2470"/>
            <a:ext cx="7886700" cy="520040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515350" y="6492875"/>
            <a:ext cx="49236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267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6C70D9A-1A06-4CFD-8693-BD03C477EA2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8FA7-EACC-4A3D-B4FB-6312560A721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C3EB-6F7B-45F9-95B3-5F4164CA47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EB635-B259-40B5-8F4E-7CFA290E2F8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72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559366"/>
            <a:ext cx="7886700" cy="915473"/>
          </a:xfrm>
        </p:spPr>
        <p:txBody>
          <a:bodyPr anchor="ctr">
            <a:noAutofit/>
          </a:bodyPr>
          <a:lstStyle>
            <a:lvl1pPr>
              <a:defRPr sz="4800" b="0" cap="none" spc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1679116"/>
            <a:ext cx="7886700" cy="1054253"/>
          </a:xfrm>
        </p:spPr>
        <p:txBody>
          <a:bodyPr anchor="t">
            <a:normAutofit/>
          </a:bodyPr>
          <a:lstStyle>
            <a:lvl1pPr marL="0" indent="0">
              <a:buNone/>
              <a:defRPr sz="3600" b="0" cap="none" spc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86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89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04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EA97C-46F7-419E-A954-C6E815102E34}" type="slidenum">
              <a:rPr kumimoji="1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65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244408" y="6381328"/>
            <a:ext cx="702990" cy="365125"/>
          </a:xfrm>
        </p:spPr>
        <p:txBody>
          <a:bodyPr/>
          <a:lstStyle/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2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9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1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03339" y="175846"/>
            <a:ext cx="8012011" cy="101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401607"/>
            <a:ext cx="7886700" cy="4890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26315" y="6378087"/>
            <a:ext cx="6814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93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2" r:id="rId5"/>
    <p:sldLayoutId id="214748372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1pPr>
      <a:lvl2pPr marL="628650" indent="-268288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28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2pPr>
      <a:lvl3pPr marL="896938" indent="-2682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4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3pPr>
      <a:lvl4pPr marL="1166813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4pPr>
      <a:lvl5pPr marL="1435100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rgbClr val="000099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116633"/>
            <a:ext cx="78867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124744"/>
            <a:ext cx="7886700" cy="5052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244408" y="6356350"/>
            <a:ext cx="702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D47EDC6-2F37-480F-939D-550A8E3EF8DA}" type="slidenum">
              <a:rPr lang="zh-TW" altLang="en-US" smtClean="0">
                <a:solidFill>
                  <a:prstClr val="black"/>
                </a:solidFill>
                <a:ea typeface="新細明體" panose="02020500000000000000" pitchFamily="18" charset="-120"/>
              </a:rPr>
              <a:pPr/>
              <a:t>‹#›</a:t>
            </a:fld>
            <a:endParaRPr lang="zh-TW" altLang="en-US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115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98554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5621482" y="6177602"/>
            <a:ext cx="2476500" cy="45179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491510" y="61722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03C3B18-FF7E-4525-ACA0-718BBAB40E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39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s://docs.python.org/3/library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" TargetMode="External"/><Relationship Id="rId2" Type="http://schemas.openxmlformats.org/officeDocument/2006/relationships/hyperlink" Target="http://numpy.scipy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://scikit-learn.org/stable/" TargetMode="External"/><Relationship Id="rId4" Type="http://schemas.openxmlformats.org/officeDocument/2006/relationships/hyperlink" Target="http://matplotlib.sourceforge.net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python.org/downloads/window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3"/>
          <p:cNvSpPr>
            <a:spLocks noGrp="1"/>
          </p:cNvSpPr>
          <p:nvPr>
            <p:ph type="title"/>
          </p:nvPr>
        </p:nvSpPr>
        <p:spPr>
          <a:xfrm>
            <a:off x="1744909" y="1380694"/>
            <a:ext cx="5800401" cy="1999749"/>
          </a:xfrm>
        </p:spPr>
        <p:txBody>
          <a:bodyPr anchor="ctr">
            <a:noAutofit/>
          </a:bodyPr>
          <a:lstStyle/>
          <a:p>
            <a:pPr algn="r"/>
            <a:r>
              <a:rPr lang="en-US" altLang="zh-TW" sz="8800" dirty="0" smtClean="0">
                <a:solidFill>
                  <a:srgbClr val="FFFFFF"/>
                </a:solidFill>
              </a:rPr>
              <a:t>Python and Database</a:t>
            </a:r>
            <a:endParaRPr lang="zh-TW" altLang="en-US" sz="4800" cap="none" dirty="0">
              <a:solidFill>
                <a:srgbClr val="FFFFFF"/>
              </a:solidFill>
            </a:endParaRPr>
          </a:p>
        </p:txBody>
      </p:sp>
      <p:sp>
        <p:nvSpPr>
          <p:cNvPr id="16387" name="文字版面配置區 4"/>
          <p:cNvSpPr>
            <a:spLocks noGrp="1"/>
          </p:cNvSpPr>
          <p:nvPr>
            <p:ph type="subTitle" idx="4294967295"/>
          </p:nvPr>
        </p:nvSpPr>
        <p:spPr>
          <a:xfrm>
            <a:off x="1238374" y="4080294"/>
            <a:ext cx="6400800" cy="1095555"/>
          </a:xfrm>
        </p:spPr>
        <p:txBody>
          <a:bodyPr>
            <a:noAutofit/>
          </a:bodyPr>
          <a:lstStyle/>
          <a:p>
            <a:pPr marL="0" indent="0" algn="r" eaLnBrk="1" hangingPunct="1">
              <a:buNone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</a:rPr>
              <a:t>許 中 川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</a:endParaRPr>
          </a:p>
          <a:p>
            <a:pPr marL="0" indent="0" algn="r" eaLnBrk="1" hangingPunct="1">
              <a:buNone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</a:rPr>
              <a:t>資訊管理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</a:rPr>
              <a:t>系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422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86650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/>
              <a:t>於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rPr>
              <a:t>Anaconda</a:t>
            </a:r>
            <a:r>
              <a:rPr lang="zh-TW" altLang="en-US" b="1" dirty="0"/>
              <a:t>平台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執行</a:t>
            </a:r>
            <a:r>
              <a:rPr lang="en-US" altLang="zh-TW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rPr>
              <a:t>spyder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1" y="1471133"/>
            <a:ext cx="8597751" cy="4621290"/>
          </a:xfrm>
        </p:spPr>
      </p:pic>
      <p:sp>
        <p:nvSpPr>
          <p:cNvPr id="13" name="圓角矩形 12"/>
          <p:cNvSpPr/>
          <p:nvPr/>
        </p:nvSpPr>
        <p:spPr>
          <a:xfrm>
            <a:off x="4253085" y="2418651"/>
            <a:ext cx="1388533" cy="16171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5" y="1414574"/>
            <a:ext cx="8946037" cy="473672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33004"/>
            <a:ext cx="7772400" cy="69886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Spyder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中執行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畫面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12904" y="4949642"/>
            <a:ext cx="201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程式編輯視窗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367443" y="2951415"/>
            <a:ext cx="258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變數資訊瀏覽視窗</a:t>
            </a:r>
            <a:endParaRPr kumimoji="1"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78152" y="4449692"/>
            <a:ext cx="201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IPython</a:t>
            </a:r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視窗</a:t>
            </a:r>
            <a:endParaRPr kumimoji="1"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 flipH="1">
            <a:off x="1530826" y="1214179"/>
            <a:ext cx="137718" cy="6044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212904" y="831869"/>
            <a:ext cx="146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執行程式</a:t>
            </a:r>
            <a:endParaRPr 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78152" y="4857588"/>
            <a:ext cx="2182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sym typeface="Symbol" panose="05050102010706020507" pitchFamily="18" charset="2"/>
              </a:rPr>
              <a:t></a:t>
            </a:r>
            <a:r>
              <a:rPr lang="zh-TW" altLang="en-US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sym typeface="Symbol" panose="05050102010706020507" pitchFamily="18" charset="2"/>
              </a:rPr>
              <a:t>鍵</a:t>
            </a:r>
            <a:r>
              <a:rPr lang="zh-TW" altLang="en-US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可回溯過去指令</a:t>
            </a:r>
            <a:r>
              <a:rPr lang="en-US" altLang="zh-TW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en-US" sz="16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3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885" y="168576"/>
            <a:ext cx="8147304" cy="81849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利用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Anaconda</a:t>
            </a:r>
            <a:r>
              <a:rPr lang="zh-TW" altLang="pl-PL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安裝</a:t>
            </a:r>
            <a:r>
              <a:rPr lang="pl-PL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TW" altLang="pl-PL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套件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293B-C7E1-48AB-934E-151A37EC1683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28879" y="1247012"/>
            <a:ext cx="9069401" cy="4912592"/>
            <a:chOff x="28879" y="1247012"/>
            <a:chExt cx="9069401" cy="491259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9" y="1247012"/>
              <a:ext cx="9069401" cy="491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411760" y="2043704"/>
              <a:ext cx="6552728" cy="420608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79320" y="5876120"/>
              <a:ext cx="360000" cy="21602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8" name="直線單箭頭接點 7"/>
            <p:cNvCxnSpPr>
              <a:cxnSpLocks/>
            </p:cNvCxnSpPr>
            <p:nvPr/>
          </p:nvCxnSpPr>
          <p:spPr>
            <a:xfrm>
              <a:off x="7991856" y="5640374"/>
              <a:ext cx="269696" cy="198284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9" name="文字方塊 8"/>
            <p:cNvSpPr txBox="1"/>
            <p:nvPr/>
          </p:nvSpPr>
          <p:spPr>
            <a:xfrm>
              <a:off x="603504" y="1828578"/>
              <a:ext cx="44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484120" y="1538438"/>
              <a:ext cx="1835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r>
                <a:rPr lang="en-US" sz="160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  <a:r>
                <a:rPr lang="zh-TW" altLang="en-US" sz="1600" dirty="0">
                  <a:solidFill>
                    <a:srgbClr val="FF0000"/>
                  </a:solidFill>
                  <a:latin typeface="+mj-ea"/>
                  <a:ea typeface="+mj-ea"/>
                </a:rPr>
                <a:t> 列出所有套件</a:t>
              </a:r>
              <a:endParaRPr lang="en-US" sz="16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319816" y="1519650"/>
              <a:ext cx="2044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j-ea"/>
                  <a:ea typeface="+mj-ea"/>
                </a:rPr>
                <a:t>3.</a:t>
              </a:r>
              <a:r>
                <a:rPr lang="zh-TW" altLang="en-US" sz="1600" dirty="0">
                  <a:solidFill>
                    <a:srgbClr val="FF0000"/>
                  </a:solidFill>
                  <a:latin typeface="+mj-ea"/>
                  <a:ea typeface="+mj-ea"/>
                </a:rPr>
                <a:t> 搜尋你要的套件</a:t>
              </a:r>
              <a:endParaRPr lang="en-US" sz="16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223133" y="5530334"/>
              <a:ext cx="44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17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Learn </a:t>
            </a:r>
            <a:r>
              <a:rPr lang="en-US" dirty="0" smtClean="0">
                <a:solidFill>
                  <a:schemeClr val="tx1"/>
                </a:solidFill>
              </a:rPr>
              <a:t>Python and Use Packages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F715-257A-43DD-A1F9-F937DCFF7A54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 dirty="0" err="1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PyPI</a:t>
            </a:r>
            <a:r>
              <a:rPr lang="en-US" altLang="zh-TW" sz="28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– the Python Package Index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https</a:t>
            </a:r>
            <a:r>
              <a:rPr lang="en-US" altLang="zh-TW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://</a:t>
            </a:r>
            <a:r>
              <a:rPr lang="en-US" altLang="zh-TW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pypi.python.org/pypi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Over 125,071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free packages (as of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2017.12.25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API may have many parameters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Impossible to learn all of them at once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Strategies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by examples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by trial-and-error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Check package’s documentation from its official site</a:t>
            </a:r>
          </a:p>
        </p:txBody>
      </p:sp>
    </p:spTree>
    <p:extLst>
      <p:ext uri="{BB962C8B-B14F-4D97-AF65-F5344CB8AC3E}">
        <p14:creationId xmlns:p14="http://schemas.microsoft.com/office/powerpoint/2010/main" val="38725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560" y="100585"/>
            <a:ext cx="8472881" cy="868680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</a:t>
            </a:r>
            <a:r>
              <a:rPr lang="pl-PL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ython</a:t>
            </a:r>
            <a:r>
              <a:rPr lang="zh-TW" altLang="pl-PL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套件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與套件安裝</a:t>
            </a:r>
            <a:endParaRPr lang="zh-TW" altLang="pl-PL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843510" y="1060447"/>
            <a:ext cx="5870260" cy="37620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https://pypi.python.org/pypi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2" y="1701339"/>
            <a:ext cx="8651841" cy="40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Part1 :</a:t>
            </a:r>
            <a:r>
              <a:rPr kumimoji="1" lang="zh-TW" altLang="en-US" dirty="0"/>
              <a:t>基本語法</a:t>
            </a:r>
          </a:p>
        </p:txBody>
      </p:sp>
    </p:spTree>
    <p:extLst>
      <p:ext uri="{BB962C8B-B14F-4D97-AF65-F5344CB8AC3E}">
        <p14:creationId xmlns:p14="http://schemas.microsoft.com/office/powerpoint/2010/main" val="45624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>
                <a:latin typeface="標楷體" pitchFamily="65" charset="-120"/>
                <a:ea typeface="標楷體" pitchFamily="65" charset="-120"/>
              </a:rPr>
              <a:t>1-1</a:t>
            </a:r>
            <a:r>
              <a:rPr kumimoji="1" lang="zh-TW" altLang="en-US" b="1" dirty="0">
                <a:latin typeface="標楷體" pitchFamily="65" charset="-120"/>
                <a:ea typeface="標楷體" pitchFamily="65" charset="-120"/>
              </a:rPr>
              <a:t> 基本輸出、宣告與註解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464172" y="1736642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Result: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623" y="1743799"/>
            <a:ext cx="134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＃號為註解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317161" y="1575343"/>
            <a:ext cx="5096338" cy="4204143"/>
            <a:chOff x="1239527" y="1575343"/>
            <a:chExt cx="5096338" cy="420414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527" y="1575343"/>
              <a:ext cx="5096338" cy="4204143"/>
            </a:xfrm>
            <a:prstGeom prst="rect">
              <a:avLst/>
            </a:prstGeom>
          </p:spPr>
        </p:pic>
        <p:sp>
          <p:nvSpPr>
            <p:cNvPr id="4" name="圓角矩形 3"/>
            <p:cNvSpPr/>
            <p:nvPr/>
          </p:nvSpPr>
          <p:spPr>
            <a:xfrm>
              <a:off x="1735078" y="1759592"/>
              <a:ext cx="1276546" cy="2261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730442" y="2756476"/>
              <a:ext cx="4365558" cy="24379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1730442" y="4595699"/>
              <a:ext cx="3197158" cy="10757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189985" y="5188870"/>
            <a:ext cx="113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印出變數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94784" y="3856394"/>
            <a:ext cx="123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多行註解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33759" y="2546329"/>
            <a:ext cx="123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一行宣告多個變數</a:t>
            </a:r>
            <a:endParaRPr kumimoji="1"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96" y="2123282"/>
            <a:ext cx="21717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76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Python</a:t>
            </a:r>
            <a:r>
              <a:rPr lang="zh-TW" altLang="en-US" sz="4400" spc="-1" dirty="0" smtClean="0">
                <a:solidFill>
                  <a:srgbClr val="000000"/>
                </a:solidFill>
                <a:latin typeface="+mj-ea"/>
                <a:ea typeface="+mj-ea"/>
              </a:rPr>
              <a:t>縮排</a:t>
            </a:r>
            <a:endParaRPr lang="en-US" sz="4400" b="0" strike="noStrike" spc="-1" dirty="0">
              <a:latin typeface="+mj-ea"/>
              <a:ea typeface="+mj-ea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85004" y="1600200"/>
            <a:ext cx="7901076" cy="590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latin typeface="Calibri"/>
              </a:rPr>
              <a:t>根據縮排定義區塊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（scope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）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3" name="圖片 3"/>
          <p:cNvPicPr/>
          <p:nvPr/>
        </p:nvPicPr>
        <p:blipFill>
          <a:blip r:embed="rId3"/>
          <a:stretch/>
        </p:blipFill>
        <p:spPr>
          <a:xfrm>
            <a:off x="1285337" y="2601211"/>
            <a:ext cx="2579916" cy="244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4" name="圖片 4"/>
          <p:cNvPicPr/>
          <p:nvPr/>
        </p:nvPicPr>
        <p:blipFill>
          <a:blip r:embed="rId4"/>
          <a:stretch/>
        </p:blipFill>
        <p:spPr>
          <a:xfrm>
            <a:off x="5188136" y="2558414"/>
            <a:ext cx="2729887" cy="248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5" name="CustomShape 3"/>
          <p:cNvSpPr/>
          <p:nvPr/>
        </p:nvSpPr>
        <p:spPr>
          <a:xfrm>
            <a:off x="4111573" y="3506578"/>
            <a:ext cx="903240" cy="51732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A45F8F6-67ED-4275-8B0F-73EAD1941E3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3686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1-2</a:t>
            </a:r>
            <a:r>
              <a:rPr kumimoji="1" lang="zh-TW" altLang="en-US" b="1" dirty="0"/>
              <a:t> 變數之四則運算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02963" y="1910217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Result: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0" y="1910217"/>
            <a:ext cx="5941862" cy="2873153"/>
          </a:xfrm>
          <a:prstGeom prst="rect">
            <a:avLst/>
          </a:prstGeom>
        </p:spPr>
      </p:pic>
      <p:pic>
        <p:nvPicPr>
          <p:cNvPr id="9" name="內容版面配置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86" y="2279548"/>
            <a:ext cx="2075407" cy="16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1-3</a:t>
            </a:r>
            <a:r>
              <a:rPr kumimoji="1" lang="zh-TW" altLang="en-US" b="1" dirty="0"/>
              <a:t> 輸入語法與條件式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4514"/>
            <a:ext cx="4780522" cy="46860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39061" y="2081150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Result:</a:t>
            </a:r>
            <a:endParaRPr kumimoji="1" lang="zh-TW" altLang="en-US" dirty="0"/>
          </a:p>
        </p:txBody>
      </p:sp>
      <p:pic>
        <p:nvPicPr>
          <p:cNvPr id="8" name="內容版面配置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95" y="2561000"/>
            <a:ext cx="2075407" cy="9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TIOBE 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程式語言排名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3C3B18-FF7E-4525-ACA0-718BBAB40E4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8" y="1321762"/>
            <a:ext cx="7515204" cy="463879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781429" y="3387136"/>
            <a:ext cx="7515204" cy="4343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erpetua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2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1-4</a:t>
            </a:r>
            <a:r>
              <a:rPr kumimoji="1" lang="zh-TW" altLang="en-US" b="1" dirty="0"/>
              <a:t> 陣列、迴圈與</a:t>
            </a:r>
            <a:r>
              <a:rPr kumimoji="1" lang="en-US" altLang="zh-TW" b="1" dirty="0"/>
              <a:t>range()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19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41626" y="2981921"/>
            <a:ext cx="89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Result:</a:t>
            </a:r>
            <a:endParaRPr kumimoji="1"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88211" y="1941085"/>
            <a:ext cx="811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/>
              <a:t>Array:</a:t>
            </a:r>
            <a:endParaRPr kumimoji="1" lang="zh-TW" altLang="en-US" sz="20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56276"/>
              </p:ext>
            </p:extLst>
          </p:nvPr>
        </p:nvGraphicFramePr>
        <p:xfrm>
          <a:off x="2307951" y="1437530"/>
          <a:ext cx="3979790" cy="1311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3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bird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monkey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fox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3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-5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-4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156203" y="1434049"/>
            <a:ext cx="1512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← </a:t>
            </a:r>
            <a:r>
              <a:rPr lang="en-US" altLang="zh-TW" sz="2000" dirty="0" smtClean="0">
                <a:solidFill>
                  <a:srgbClr val="FF0000"/>
                </a:solidFill>
              </a:rPr>
              <a:t>index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1048" y="2310417"/>
            <a:ext cx="2380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/>
              <a:t>← </a:t>
            </a:r>
            <a:r>
              <a:rPr lang="en-US" altLang="zh-TW" sz="2000" dirty="0" smtClean="0">
                <a:solidFill>
                  <a:srgbClr val="FF0000"/>
                </a:solidFill>
                <a:latin typeface="Arial" charset="0"/>
              </a:rPr>
              <a:t>negative 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</a:rPr>
              <a:t>index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4" y="2875198"/>
            <a:ext cx="6460932" cy="322088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80694" y="6077634"/>
            <a:ext cx="563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4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solidFill>
                  <a:srgbClr val="24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negative index</a:t>
            </a:r>
            <a:r>
              <a:rPr lang="zh-TW" altLang="en-US" dirty="0">
                <a:solidFill>
                  <a:srgbClr val="2427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直接尋找陣列中的最後一筆資料，而不需從第一筆慢慢找起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內容版面配置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2" y="3367664"/>
            <a:ext cx="2214517" cy="21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2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1-5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while</a:t>
            </a:r>
            <a:r>
              <a:rPr kumimoji="1" lang="zh-TW" altLang="en-US" b="1" dirty="0"/>
              <a:t>迴圈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83734" y="4470400"/>
            <a:ext cx="500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sym typeface="Wingdings" panose="05000000000000000000" pitchFamily="2" charset="2"/>
              </a:rPr>
              <a:t></a:t>
            </a:r>
            <a:r>
              <a:rPr kumimoji="1" lang="en-US" altLang="zh-TW" sz="2400" dirty="0"/>
              <a:t> </a:t>
            </a:r>
            <a:r>
              <a:rPr lang="en-US" altLang="zh-TW" sz="2400" dirty="0"/>
              <a:t>0 1 2 3 4 5 6 7 8 9</a:t>
            </a:r>
            <a:endParaRPr kumimoji="1"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6" y="2259726"/>
            <a:ext cx="6124544" cy="18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1-6 List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40064" y="2860612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Result: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" y="1394749"/>
            <a:ext cx="5164187" cy="5142978"/>
          </a:xfrm>
          <a:prstGeom prst="rect">
            <a:avLst/>
          </a:prstGeom>
        </p:spPr>
      </p:pic>
      <p:pic>
        <p:nvPicPr>
          <p:cNvPr id="15" name="內容版面配置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45" y="3494259"/>
            <a:ext cx="4450012" cy="1130161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50855"/>
              </p:ext>
            </p:extLst>
          </p:nvPr>
        </p:nvGraphicFramePr>
        <p:xfrm>
          <a:off x="5540065" y="1499017"/>
          <a:ext cx="337969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4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2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3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4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a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b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c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d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e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-5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-4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-3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-2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-1</a:t>
                      </a:r>
                      <a:endParaRPr lang="zh-TW" altLang="en-US" sz="2000" dirty="0"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52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37160"/>
            <a:ext cx="7772400" cy="85039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1-7 </a:t>
            </a:r>
            <a:r>
              <a:rPr lang="en-US" altLang="zh-TW" b="1" dirty="0"/>
              <a:t>Dictionary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" y="1633375"/>
            <a:ext cx="7732384" cy="462577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12064" y="987553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Dictionary data </a:t>
            </a:r>
            <a:r>
              <a:rPr lang="en-US" altLang="zh-TW" sz="2400" dirty="0" smtClean="0"/>
              <a:t>type </a:t>
            </a:r>
            <a:r>
              <a:rPr lang="en-US" altLang="zh-TW" sz="2400" dirty="0">
                <a:solidFill>
                  <a:srgbClr val="FF0000"/>
                </a:solidFill>
              </a:rPr>
              <a:t>(key: value)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1-8 </a:t>
            </a:r>
            <a:r>
              <a:rPr lang="en-US" altLang="zh-TW" b="1" dirty="0"/>
              <a:t>Set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6" y="1453985"/>
            <a:ext cx="8778704" cy="45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7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1-9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Function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94941" y="1387446"/>
            <a:ext cx="187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副程式名稱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07848" y="1416086"/>
            <a:ext cx="1082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</a:t>
            </a:r>
            <a:endParaRPr kumimoji="1"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802365" y="1616141"/>
            <a:ext cx="7584424" cy="4613366"/>
            <a:chOff x="802365" y="1616141"/>
            <a:chExt cx="7584424" cy="46133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65" y="2099375"/>
              <a:ext cx="7584424" cy="4130132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3252054" y="2134554"/>
              <a:ext cx="1636888" cy="5354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線箭頭接點 6"/>
            <p:cNvCxnSpPr>
              <a:stCxn id="6" idx="0"/>
            </p:cNvCxnSpPr>
            <p:nvPr/>
          </p:nvCxnSpPr>
          <p:spPr>
            <a:xfrm flipH="1" flipV="1">
              <a:off x="3462291" y="1829823"/>
              <a:ext cx="608207" cy="304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圓角矩形 15"/>
            <p:cNvSpPr/>
            <p:nvPr/>
          </p:nvSpPr>
          <p:spPr>
            <a:xfrm>
              <a:off x="5103432" y="2134554"/>
              <a:ext cx="1885244" cy="5354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直線箭頭接點 19"/>
            <p:cNvCxnSpPr>
              <a:stCxn id="16" idx="0"/>
              <a:endCxn id="21" idx="1"/>
            </p:cNvCxnSpPr>
            <p:nvPr/>
          </p:nvCxnSpPr>
          <p:spPr>
            <a:xfrm flipV="1">
              <a:off x="6046054" y="1616141"/>
              <a:ext cx="661794" cy="5184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圓角矩形 22"/>
            <p:cNvSpPr/>
            <p:nvPr/>
          </p:nvSpPr>
          <p:spPr>
            <a:xfrm>
              <a:off x="3252054" y="4441850"/>
              <a:ext cx="3917001" cy="6045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直線箭頭接點 23"/>
            <p:cNvCxnSpPr>
              <a:stCxn id="23" idx="0"/>
            </p:cNvCxnSpPr>
            <p:nvPr/>
          </p:nvCxnSpPr>
          <p:spPr>
            <a:xfrm flipV="1">
              <a:off x="5210555" y="4223923"/>
              <a:ext cx="1237271" cy="2179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文字方塊 24"/>
          <p:cNvSpPr txBox="1"/>
          <p:nvPr/>
        </p:nvSpPr>
        <p:spPr>
          <a:xfrm>
            <a:off x="6447825" y="3998982"/>
            <a:ext cx="187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回傳值</a:t>
            </a:r>
            <a:endParaRPr kumimoji="1" lang="zh-TW" altLang="en-US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115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380" y="90360"/>
            <a:ext cx="8228880" cy="910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常用內建函數</a:t>
            </a:r>
            <a:endParaRPr lang="en-US" sz="4400" b="0" strike="noStrike" spc="-1" dirty="0">
              <a:latin typeface="Arial"/>
            </a:endParaRPr>
          </a:p>
        </p:txBody>
      </p:sp>
      <p:graphicFrame>
        <p:nvGraphicFramePr>
          <p:cNvPr id="128" name="Table 2"/>
          <p:cNvGraphicFramePr/>
          <p:nvPr>
            <p:extLst>
              <p:ext uri="{D42A27DB-BD31-4B8C-83A1-F6EECF244321}">
                <p14:modId xmlns:p14="http://schemas.microsoft.com/office/powerpoint/2010/main" val="1435984267"/>
              </p:ext>
            </p:extLst>
          </p:nvPr>
        </p:nvGraphicFramePr>
        <p:xfrm>
          <a:off x="241538" y="1000664"/>
          <a:ext cx="8617789" cy="3662582"/>
        </p:xfrm>
        <a:graphic>
          <a:graphicData uri="http://schemas.openxmlformats.org/drawingml/2006/table">
            <a:tbl>
              <a:tblPr/>
              <a:tblGrid>
                <a:gridCol w="2649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名稱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25200">
                      <a:solidFill>
                        <a:srgbClr val="4F81B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描述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25200">
                      <a:solidFill>
                        <a:srgbClr val="4F81B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abs(x)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252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回傳x的絕對值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252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len(s)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回傳s中的元素個數，s可以是字串、list、set等等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max(a, b)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比較並回傳a和b中較大的值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min(a, b)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比較並回傳a和b中較小的值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pow(x, y)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回傳x的y次方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range([start], stop, [step])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產生整數list，start省略時預設為0，step省略時預設為1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round(x, n)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將x四捨五入到第n位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str(i)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回傳i的字串型態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sum(s)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回傳s中的元素總和，元素必須支援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「+」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latin typeface="Calibri"/>
                        </a:rPr>
                        <a:t>運算子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4F81BD"/>
                      </a:solidFill>
                    </a:lnL>
                    <a:lnR w="12240">
                      <a:solidFill>
                        <a:srgbClr val="4F81BD"/>
                      </a:solidFill>
                    </a:lnR>
                    <a:lnT w="12240">
                      <a:solidFill>
                        <a:srgbClr val="4F81BD"/>
                      </a:solidFill>
                    </a:lnT>
                    <a:lnB w="12240">
                      <a:solidFill>
                        <a:srgbClr val="4F81BD"/>
                      </a:solidFill>
                    </a:lnB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9" name="圖片 4"/>
          <p:cNvPicPr/>
          <p:nvPr/>
        </p:nvPicPr>
        <p:blipFill>
          <a:blip r:embed="rId2"/>
          <a:stretch/>
        </p:blipFill>
        <p:spPr>
          <a:xfrm>
            <a:off x="2838600" y="4748760"/>
            <a:ext cx="3820992" cy="1972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C567C38-E6B0-4C50-BEA8-7CA665CE790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76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sz="4400" b="1" dirty="0"/>
              <a:t>1-10 I</a:t>
            </a:r>
            <a:r>
              <a:rPr kumimoji="1" lang="en-US" altLang="zh-TW" sz="4400" b="1" dirty="0" smtClean="0"/>
              <a:t>mport </a:t>
            </a:r>
            <a:r>
              <a:rPr kumimoji="1" lang="en-US" altLang="zh-TW" sz="4400" b="1" dirty="0"/>
              <a:t>P</a:t>
            </a:r>
            <a:r>
              <a:rPr kumimoji="1" lang="en-US" altLang="zh-TW" sz="4400" b="1" dirty="0" smtClean="0"/>
              <a:t>ackage</a:t>
            </a:r>
            <a:endParaRPr kumimoji="1" lang="zh-TW" altLang="en-US" sz="44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6" y="2144649"/>
            <a:ext cx="5725160" cy="1244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8320" y="5273573"/>
            <a:ext cx="44239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Python library:</a:t>
            </a:r>
          </a:p>
          <a:p>
            <a:r>
              <a:rPr lang="zh-TW" altLang="en-US" dirty="0">
                <a:hlinkClick r:id="rId4"/>
              </a:rPr>
              <a:t>https://docs.python.org/3/library/index.html</a:t>
            </a:r>
            <a:endParaRPr lang="en-US" altLang="zh-TW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6" y="4061532"/>
            <a:ext cx="5725160" cy="837828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29842" y="3592234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Result: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517289" y="1579567"/>
            <a:ext cx="357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”import”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加載一個套件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箭頭接點 23"/>
          <p:cNvCxnSpPr>
            <a:cxnSpLocks/>
            <a:endCxn id="10" idx="1"/>
          </p:cNvCxnSpPr>
          <p:nvPr/>
        </p:nvCxnSpPr>
        <p:spPr>
          <a:xfrm flipV="1">
            <a:off x="3300984" y="1779622"/>
            <a:ext cx="1216305" cy="365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09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4236" y="164817"/>
            <a:ext cx="8355874" cy="80183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1-11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Pandas </a:t>
            </a:r>
            <a:r>
              <a:rPr kumimoji="1" lang="en-US" altLang="zh-TW" b="1" dirty="0" err="1"/>
              <a:t>DataFrame</a:t>
            </a:r>
            <a:r>
              <a:rPr kumimoji="1" lang="en-US" altLang="zh-TW" b="1" dirty="0"/>
              <a:t> and describe()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3C3B18-FF7E-4525-ACA0-718BBAB40E4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447825" y="3998982"/>
            <a:ext cx="187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回傳值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364236" y="2447144"/>
            <a:ext cx="5773693" cy="2309477"/>
            <a:chOff x="2066325" y="3122682"/>
            <a:chExt cx="4381500" cy="1752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325" y="3122682"/>
              <a:ext cx="4381500" cy="175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圓角矩形 17"/>
            <p:cNvSpPr/>
            <p:nvPr/>
          </p:nvSpPr>
          <p:spPr>
            <a:xfrm>
              <a:off x="4257075" y="4290308"/>
              <a:ext cx="1420610" cy="3005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20" y="3387589"/>
            <a:ext cx="24955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6325905" y="2750857"/>
            <a:ext cx="118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Result:</a:t>
            </a:r>
            <a:endParaRPr kumimoji="1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364236" y="1225812"/>
            <a:ext cx="8693500" cy="969284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266700" indent="-2667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DataFrame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  #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類似關聯式資料庫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資料表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的資料型態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Calibri" charset="0"/>
            </a:endParaRPr>
          </a:p>
          <a:p>
            <a:pPr marL="266700" indent="-2667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DataFrame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describe()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可以顯示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數值型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欄位的基本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charset="0"/>
              </a:rPr>
              <a:t>統計資訊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3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21920"/>
            <a:ext cx="7772400" cy="844731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1-12</a:t>
            </a:r>
            <a:r>
              <a:rPr lang="zh-TW" altLang="en-US" b="1" dirty="0"/>
              <a:t> </a:t>
            </a:r>
            <a:r>
              <a:rPr lang="en-US" altLang="zh-TW" b="1" dirty="0"/>
              <a:t>More describe()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7" y="1059056"/>
            <a:ext cx="7083606" cy="14611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38" y="2612601"/>
            <a:ext cx="4503283" cy="3951580"/>
          </a:xfrm>
          <a:prstGeom prst="rect">
            <a:avLst/>
          </a:prstGeom>
        </p:spPr>
      </p:pic>
      <p:sp>
        <p:nvSpPr>
          <p:cNvPr id="6" name="右大括弧 5"/>
          <p:cNvSpPr/>
          <p:nvPr/>
        </p:nvSpPr>
        <p:spPr>
          <a:xfrm>
            <a:off x="6098875" y="2889849"/>
            <a:ext cx="465827" cy="1984075"/>
          </a:xfrm>
          <a:prstGeom prst="rightBrace">
            <a:avLst>
              <a:gd name="adj1" fmla="val 31664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685470" y="3671341"/>
            <a:ext cx="180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/>
              <a:t>DataFrame</a:t>
            </a:r>
            <a:endParaRPr lang="zh-TW" altLang="en-US" sz="2400" dirty="0"/>
          </a:p>
        </p:txBody>
      </p:sp>
      <p:sp>
        <p:nvSpPr>
          <p:cNvPr id="8" name="右大括弧 7"/>
          <p:cNvSpPr/>
          <p:nvPr/>
        </p:nvSpPr>
        <p:spPr>
          <a:xfrm>
            <a:off x="6098875" y="5029200"/>
            <a:ext cx="465827" cy="1534981"/>
          </a:xfrm>
          <a:prstGeom prst="rightBrace">
            <a:avLst>
              <a:gd name="adj1" fmla="val 31664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85470" y="5196525"/>
            <a:ext cx="2251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Statistics of each numeric attributes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138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293B-C7E1-48AB-934E-151A37EC1683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53" y="232650"/>
            <a:ext cx="7494481" cy="6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3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109" y="146304"/>
            <a:ext cx="7772400" cy="136409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1-13</a:t>
            </a:r>
            <a:r>
              <a:rPr kumimoji="1" lang="zh-TW" altLang="en-US" b="1" dirty="0"/>
              <a:t> </a:t>
            </a:r>
            <a:r>
              <a:rPr kumimoji="1" lang="en-US" altLang="zh-TW" b="1" dirty="0" err="1"/>
              <a:t>DataFrame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/>
            </a:r>
            <a:br>
              <a:rPr kumimoji="1" lang="en-US" altLang="zh-TW" b="1" dirty="0"/>
            </a:br>
            <a:r>
              <a:rPr kumimoji="1" lang="mr-IN" altLang="zh-TW" b="1" dirty="0"/>
              <a:t>–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add columns and rows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29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66"/>
          <a:stretch/>
        </p:blipFill>
        <p:spPr bwMode="auto">
          <a:xfrm>
            <a:off x="218293" y="1704635"/>
            <a:ext cx="8501817" cy="203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" y="4127494"/>
            <a:ext cx="4623441" cy="18791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"/>
          <a:stretch/>
        </p:blipFill>
        <p:spPr>
          <a:xfrm>
            <a:off x="5082599" y="4127494"/>
            <a:ext cx="3408911" cy="220457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185745" y="4127494"/>
            <a:ext cx="601626" cy="1879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082598" y="6117021"/>
            <a:ext cx="3408911" cy="2150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160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b="1" dirty="0"/>
              <a:t>1-13</a:t>
            </a:r>
            <a:r>
              <a:rPr kumimoji="1" lang="zh-TW" altLang="en-US" b="1" dirty="0"/>
              <a:t> </a:t>
            </a:r>
            <a:r>
              <a:rPr kumimoji="1" lang="en-US" altLang="zh-TW" b="1" dirty="0" err="1"/>
              <a:t>DataFrame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/>
            </a:r>
            <a:br>
              <a:rPr kumimoji="1" lang="en-US" altLang="zh-TW" b="1" dirty="0"/>
            </a:br>
            <a:r>
              <a:rPr kumimoji="1" lang="mr-IN" altLang="zh-TW" b="1" dirty="0"/>
              <a:t>–</a:t>
            </a:r>
            <a:r>
              <a:rPr kumimoji="1" lang="zh-TW" altLang="en-US" b="1" dirty="0"/>
              <a:t> 修改資料和顯示單欄單列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7030" y="1534506"/>
            <a:ext cx="4793563" cy="196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18" y="3605528"/>
            <a:ext cx="1782167" cy="304272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4325112" y="4690506"/>
            <a:ext cx="1263450" cy="892885"/>
          </a:xfrm>
          <a:prstGeom prst="rightArrow">
            <a:avLst/>
          </a:prstGeom>
          <a:solidFill>
            <a:srgbClr val="1DD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2" y="3615949"/>
            <a:ext cx="1548000" cy="304200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6529502" y="6362945"/>
            <a:ext cx="774000" cy="2465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3167601" y="6389592"/>
            <a:ext cx="861412" cy="2633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61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110" y="192951"/>
            <a:ext cx="7772400" cy="1334706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b="1" dirty="0"/>
              <a:t>1-13</a:t>
            </a:r>
            <a:r>
              <a:rPr kumimoji="1" lang="zh-TW" altLang="en-US" b="1" dirty="0"/>
              <a:t> </a:t>
            </a:r>
            <a:r>
              <a:rPr kumimoji="1" lang="en-US" altLang="zh-TW" b="1" dirty="0" err="1"/>
              <a:t>DataFrame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/>
            </a:r>
            <a:br>
              <a:rPr kumimoji="1" lang="en-US" altLang="zh-TW" b="1" dirty="0"/>
            </a:br>
            <a:r>
              <a:rPr kumimoji="1" lang="mr-IN" altLang="zh-TW" b="1" dirty="0"/>
              <a:t>–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remove columns and rows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76" y="1527657"/>
            <a:ext cx="7481467" cy="187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425866" y="3587400"/>
            <a:ext cx="1953443" cy="3077459"/>
            <a:chOff x="3425866" y="3587400"/>
            <a:chExt cx="1953443" cy="3077459"/>
          </a:xfrm>
        </p:grpSpPr>
        <p:pic>
          <p:nvPicPr>
            <p:cNvPr id="5" name="圖片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309" y="3587400"/>
              <a:ext cx="1548000" cy="304200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520756" y="3726611"/>
              <a:ext cx="345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0</a:t>
              </a:r>
            </a:p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425866" y="6018528"/>
              <a:ext cx="552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  9</a:t>
              </a:r>
            </a:p>
            <a:p>
              <a:r>
                <a:rPr lang="en-US" altLang="zh-TW" dirty="0" smtClean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83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數據分析相關軟體套件</a:t>
            </a:r>
            <a:r>
              <a:rPr lang="en-US" altLang="zh-TW" dirty="0"/>
              <a:t>(Packages)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293B-C7E1-48AB-934E-151A37EC1683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86427840"/>
              </p:ext>
            </p:extLst>
          </p:nvPr>
        </p:nvGraphicFramePr>
        <p:xfrm>
          <a:off x="719110" y="1585934"/>
          <a:ext cx="7772400" cy="3874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317">
                  <a:extLst>
                    <a:ext uri="{9D8B030D-6E8A-4147-A177-3AD203B41FA5}">
                      <a16:colId xmlns:a16="http://schemas.microsoft.com/office/drawing/2014/main" val="2662758931"/>
                    </a:ext>
                  </a:extLst>
                </a:gridCol>
                <a:gridCol w="6180083">
                  <a:extLst>
                    <a:ext uri="{9D8B030D-6E8A-4147-A177-3AD203B41FA5}">
                      <a16:colId xmlns:a16="http://schemas.microsoft.com/office/drawing/2014/main" val="2224320562"/>
                    </a:ext>
                  </a:extLst>
                </a:gridCol>
              </a:tblGrid>
              <a:tr h="64574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175561"/>
                  </a:ext>
                </a:extLst>
              </a:tr>
              <a:tr h="645741">
                <a:tc>
                  <a:txBody>
                    <a:bodyPr/>
                    <a:lstStyle/>
                    <a:p>
                      <a:pPr algn="ctr"/>
                      <a:r>
                        <a:rPr kumimoji="0" lang="pl-PL" altLang="zh-TW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zh-TW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2"/>
                        </a:rPr>
                        <a:t>Nu</a:t>
                      </a:r>
                      <a:r>
                        <a:rPr kumimoji="0" lang="pl-PL" altLang="zh-TW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2"/>
                        </a:rPr>
                        <a:t>mPy</a:t>
                      </a:r>
                      <a:endParaRPr kumimoji="0"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能使用一些高階的數學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函數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750518"/>
                  </a:ext>
                </a:extLst>
              </a:tr>
              <a:tr h="645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3"/>
                        </a:rPr>
                        <a:t>pandas</a:t>
                      </a:r>
                      <a:endParaRPr kumimoji="0" lang="en-US" altLang="zh-TW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分析資料結構的好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幫手</a:t>
                      </a:r>
                      <a:endParaRPr 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585024"/>
                  </a:ext>
                </a:extLst>
              </a:tr>
              <a:tr h="645741">
                <a:tc>
                  <a:txBody>
                    <a:bodyPr/>
                    <a:lstStyle/>
                    <a:p>
                      <a:pPr algn="ctr"/>
                      <a:r>
                        <a:rPr kumimoji="0" lang="sk-SK" altLang="zh-TW" sz="2400" b="0" i="0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r>
                        <a:rPr kumimoji="0" lang="sk-SK" altLang="zh-TW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4"/>
                        </a:rPr>
                        <a:t>matplotlib</a:t>
                      </a:r>
                      <a:endParaRPr lang="en-US" sz="2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能簡易的分析數據並繪製成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圖表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43804"/>
                  </a:ext>
                </a:extLst>
              </a:tr>
              <a:tr h="645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5"/>
                        </a:rPr>
                        <a:t>scikit-learn</a:t>
                      </a:r>
                      <a:endParaRPr kumimoji="0" lang="en-US" altLang="zh-TW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相當實用的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python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機器學習軟體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套件</a:t>
                      </a:r>
                      <a:endParaRPr 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780448"/>
                  </a:ext>
                </a:extLst>
              </a:tr>
              <a:tr h="645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6"/>
                        </a:rPr>
                        <a:t>Keras</a:t>
                      </a:r>
                      <a:endParaRPr kumimoji="0" lang="en-US" altLang="zh-TW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此軟體套件內建非常多常用的深度學習的類神經網路</a:t>
                      </a:r>
                      <a:r>
                        <a:rPr kumimoji="0" lang="zh-TW" altLang="en-US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libri" charset="0"/>
                        </a:rPr>
                        <a:t>元件</a:t>
                      </a:r>
                      <a:endParaRPr kumimoji="0" lang="en-US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alibri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Part2:matplotlib</a:t>
            </a:r>
            <a:r>
              <a:rPr kumimoji="1" lang="zh-TW" altLang="en-US" dirty="0"/>
              <a:t>繪圖方法</a:t>
            </a:r>
          </a:p>
        </p:txBody>
      </p:sp>
    </p:spTree>
    <p:extLst>
      <p:ext uri="{BB962C8B-B14F-4D97-AF65-F5344CB8AC3E}">
        <p14:creationId xmlns:p14="http://schemas.microsoft.com/office/powerpoint/2010/main" val="537871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30630"/>
            <a:ext cx="7772400" cy="83602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2-1</a:t>
            </a:r>
            <a:r>
              <a:rPr kumimoji="1" lang="zh-TW" altLang="en-US" b="1" dirty="0"/>
              <a:t>繪圖類型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b="1" smtClean="0">
                <a:solidFill>
                  <a:prstClr val="black"/>
                </a:solidFill>
              </a:rPr>
              <a:pPr/>
              <a:t>34</a:t>
            </a:fld>
            <a:endParaRPr lang="zh-TW" altLang="en-US" b="1" dirty="0">
              <a:solidFill>
                <a:prstClr val="black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1221374"/>
            <a:ext cx="3060393" cy="21777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06" y="1199449"/>
            <a:ext cx="3041587" cy="219965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3" y="3813385"/>
            <a:ext cx="4498808" cy="23070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637" y="1282462"/>
            <a:ext cx="2258163" cy="20336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" y="3617186"/>
            <a:ext cx="3997216" cy="269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358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9224" y="182880"/>
            <a:ext cx="3084022" cy="80057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2-2</a:t>
            </a:r>
            <a:r>
              <a:rPr kumimoji="1" lang="zh-TW" altLang="en-US" b="1" dirty="0"/>
              <a:t>散佈圖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23" y="160493"/>
            <a:ext cx="4387687" cy="308876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3" y="3100454"/>
            <a:ext cx="8584616" cy="30717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5" y="1029173"/>
            <a:ext cx="4233672" cy="18940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02495" y="1029173"/>
            <a:ext cx="504000" cy="129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2401586" y="1029172"/>
            <a:ext cx="396000" cy="129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64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" y="2184343"/>
            <a:ext cx="8678050" cy="40910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3408218" cy="1143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2-3</a:t>
            </a:r>
            <a:r>
              <a:rPr kumimoji="1" lang="zh-TW" altLang="en-US" b="1" dirty="0"/>
              <a:t>直條圖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749" y="63935"/>
            <a:ext cx="3762251" cy="27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4" y="1936867"/>
            <a:ext cx="8614847" cy="4772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1345" y="382702"/>
            <a:ext cx="3350029" cy="114300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TW" b="1" dirty="0"/>
              <a:t>2-4</a:t>
            </a:r>
            <a:r>
              <a:rPr kumimoji="1" lang="zh-TW" altLang="en-US" b="1" dirty="0"/>
              <a:t>箱型圖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31" y="159689"/>
            <a:ext cx="3965684" cy="267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802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5" y="1654071"/>
            <a:ext cx="6725020" cy="427290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399690" y="2205826"/>
            <a:ext cx="3681248" cy="3815741"/>
            <a:chOff x="-1360102" y="553189"/>
            <a:chExt cx="7885603" cy="532675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936"/>
            <a:stretch/>
          </p:blipFill>
          <p:spPr>
            <a:xfrm>
              <a:off x="-1360099" y="553189"/>
              <a:ext cx="7885600" cy="270718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96"/>
            <a:stretch/>
          </p:blipFill>
          <p:spPr>
            <a:xfrm>
              <a:off x="-1360102" y="3260378"/>
              <a:ext cx="7885600" cy="2619562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61" y="440893"/>
            <a:ext cx="3848793" cy="85589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2-5</a:t>
            </a:r>
            <a:r>
              <a:rPr kumimoji="1" lang="zh-TW" altLang="en-US" b="1" dirty="0"/>
              <a:t>折線圖</a:t>
            </a:r>
            <a:r>
              <a:rPr kumimoji="1" lang="en-US" altLang="zh-TW" b="1" dirty="0"/>
              <a:t>(1)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EB635-B259-40B5-8F4E-7CFA290E2F8F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73" name="Text Box 57"/>
          <p:cNvSpPr txBox="1">
            <a:spLocks noChangeArrowheads="1"/>
          </p:cNvSpPr>
          <p:nvPr/>
        </p:nvSpPr>
        <p:spPr bwMode="auto">
          <a:xfrm>
            <a:off x="543464" y="1977272"/>
            <a:ext cx="4494263" cy="277930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266700" marR="0" lvl="0" indent="-2667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First released in 1991 </a:t>
            </a:r>
          </a:p>
          <a:p>
            <a:pPr marL="266700" marR="0" lvl="0" indent="-2667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優點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語法簡單易記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開發快速</a:t>
            </a:r>
            <a:endParaRPr kumimoji="1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程式碼容易閱讀</a:t>
            </a:r>
            <a:endParaRPr kumimoji="1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有強大廣闊的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函式庫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218881" y="1344123"/>
            <a:ext cx="3338660" cy="3643285"/>
            <a:chOff x="5003221" y="1913466"/>
            <a:chExt cx="3338660" cy="364328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221" y="1913466"/>
              <a:ext cx="3081866" cy="3081866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425091" y="5095086"/>
              <a:ext cx="2916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新細明體" charset="-120"/>
                  <a:cs typeface="+mn-cs"/>
                </a:rPr>
                <a:t>Guido von Rossum</a:t>
              </a:r>
              <a:endPara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5" y="151852"/>
            <a:ext cx="4430531" cy="18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6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086600" cy="950313"/>
          </a:xfrm>
        </p:spPr>
        <p:txBody>
          <a:bodyPr>
            <a:normAutofit/>
          </a:bodyPr>
          <a:lstStyle/>
          <a:p>
            <a:r>
              <a:rPr lang="zh-TW" altLang="en-US" dirty="0"/>
              <a:t>查閱</a:t>
            </a:r>
            <a:r>
              <a:rPr lang="en-US" altLang="zh-TW" dirty="0"/>
              <a:t>API</a:t>
            </a:r>
            <a:r>
              <a:rPr lang="zh-TW" altLang="en-US" dirty="0"/>
              <a:t>說明</a:t>
            </a: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621792" y="1347216"/>
            <a:ext cx="7936992" cy="16337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以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matplotlib.pyplot.legend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loc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為例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利用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Google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找到軟體套件的官網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: 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matplotlib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利用官網的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Quick search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搜尋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API: 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pyplot.legend</a:t>
            </a:r>
            <a:endParaRPr 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980944"/>
            <a:ext cx="4818888" cy="2642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11" y="2980944"/>
            <a:ext cx="3481969" cy="3669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F715-257A-43DD-A1F9-F937DCFF7A54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370832" y="5532120"/>
            <a:ext cx="0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96996" y="5916168"/>
            <a:ext cx="138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itchFamily="65" charset="-120"/>
                <a:cs typeface="Calibri" panose="020F0502020204030204" pitchFamily="34" charset="0"/>
              </a:rPr>
              <a:t>Quick search</a:t>
            </a:r>
            <a:endParaRPr lang="en-US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7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757" y="274638"/>
            <a:ext cx="4023360" cy="81432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2-6</a:t>
            </a:r>
            <a:r>
              <a:rPr kumimoji="1" lang="zh-TW" altLang="en-US" b="1" dirty="0"/>
              <a:t>折線圖</a:t>
            </a:r>
            <a:r>
              <a:rPr kumimoji="1" lang="en-US" altLang="zh-TW" b="1" dirty="0"/>
              <a:t>(2)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40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1" y="1595548"/>
            <a:ext cx="7373389" cy="5129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74" y="137851"/>
            <a:ext cx="4020440" cy="20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5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8" y="3673656"/>
            <a:ext cx="8763532" cy="24154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568" y="262629"/>
            <a:ext cx="4023360" cy="81432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2-7</a:t>
            </a:r>
            <a:r>
              <a:rPr kumimoji="1" lang="zh-TW" altLang="en-US" b="1" dirty="0"/>
              <a:t>圓餅圖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3C3B18-FF7E-4525-ACA0-718BBAB40E4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62" y="669793"/>
            <a:ext cx="3283148" cy="26336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46" y="1076958"/>
            <a:ext cx="3595988" cy="24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Part3:</a:t>
            </a:r>
            <a:r>
              <a:rPr kumimoji="1" lang="zh-TW" altLang="en-US" dirty="0"/>
              <a:t>實務案例</a:t>
            </a:r>
          </a:p>
        </p:txBody>
      </p:sp>
    </p:spTree>
    <p:extLst>
      <p:ext uri="{BB962C8B-B14F-4D97-AF65-F5344CB8AC3E}">
        <p14:creationId xmlns:p14="http://schemas.microsoft.com/office/powerpoint/2010/main" val="1838128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3-1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股價</a:t>
            </a:r>
            <a:r>
              <a:rPr kumimoji="1" lang="en-US" altLang="zh-TW" dirty="0"/>
              <a:t>K</a:t>
            </a:r>
            <a:r>
              <a:rPr kumimoji="1" lang="zh-TW" altLang="en-US" dirty="0"/>
              <a:t>線圖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329331" y="1472623"/>
            <a:ext cx="7888979" cy="154819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透過網路抓取資料，並應用</a:t>
            </a:r>
            <a:r>
              <a:rPr lang="en-US" altLang="zh-TW" sz="2400" dirty="0" err="1">
                <a:latin typeface="標楷體" pitchFamily="65" charset="-120"/>
                <a:ea typeface="標楷體" pitchFamily="65" charset="-120"/>
                <a:cs typeface="BiauKai" charset="-120"/>
              </a:rPr>
              <a:t>matplotlib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繪製成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K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線圖，以台積電為例。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8" y="2360413"/>
            <a:ext cx="4515674" cy="353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82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" y="2248841"/>
            <a:ext cx="7393304" cy="450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327" y="274638"/>
            <a:ext cx="5145577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1" lang="en-US" altLang="zh-TW" b="1" dirty="0"/>
              <a:t>3-1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股價</a:t>
            </a:r>
            <a:r>
              <a:rPr kumimoji="1" lang="en-US" altLang="zh-TW" dirty="0"/>
              <a:t>K</a:t>
            </a:r>
            <a:r>
              <a:rPr kumimoji="1" lang="zh-TW" altLang="en-US" dirty="0"/>
              <a:t>線圖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795" y="0"/>
            <a:ext cx="3087925" cy="241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420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3-2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股價高低圖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45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387035" y="1327128"/>
            <a:ext cx="8299765" cy="136261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透過網路抓取資料，將資料存至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Excel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檔案裡，並繪製出股價高低圖，請以台積電股票為例。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68" y="2494810"/>
            <a:ext cx="6571674" cy="406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191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2964716"/>
            <a:ext cx="8445729" cy="386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325" y="332832"/>
            <a:ext cx="3291840" cy="114300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TW" b="1" dirty="0"/>
              <a:t>3-2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br>
              <a:rPr kumimoji="1" lang="en-US" altLang="zh-TW" b="1" dirty="0"/>
            </a:br>
            <a:r>
              <a:rPr kumimoji="1" lang="zh-TW" altLang="en-US" dirty="0"/>
              <a:t>股價高低圖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46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458" y="231678"/>
            <a:ext cx="5177024" cy="320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078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78952"/>
            <a:ext cx="7772400" cy="86013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3-4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迴</a:t>
            </a:r>
            <a:r>
              <a:rPr kumimoji="1" lang="zh-TW" altLang="en-US" dirty="0" smtClean="0"/>
              <a:t>歸分析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3C3B18-FF7E-4525-ACA0-718BBAB40E4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502194" y="1260207"/>
            <a:ext cx="7888979" cy="177690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lvl="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使用已知五種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Pizza</a:t>
            </a: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大小與價格，</a:t>
            </a:r>
            <a:r>
              <a:rPr kumimoji="1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使用</a:t>
            </a:r>
            <a:r>
              <a:rPr lang="zh-TW" altLang="en-US" sz="24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BiauKai" charset="-120"/>
              </a:rPr>
              <a:t>一次</a:t>
            </a:r>
            <a:r>
              <a:rPr lang="zh-TW" altLang="en-US" sz="24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  <a:cs typeface="BiauKai" charset="-120"/>
              </a:rPr>
              <a:t>方</a:t>
            </a:r>
            <a:r>
              <a:rPr lang="zh-TW" altLang="en-US" sz="24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迴</a:t>
            </a:r>
            <a:r>
              <a:rPr kumimoji="1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歸及二次方迴歸，預測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Pizza</a:t>
            </a: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BiauKai" charset="-120"/>
              </a:rPr>
              <a:t>大小與價格關係。</a:t>
            </a:r>
            <a:endParaRPr kumimoji="1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99" y="2246282"/>
            <a:ext cx="6077958" cy="329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37001" y="5893325"/>
            <a:ext cx="4039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一次線性回歸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r-squared =  </a:t>
            </a:r>
            <a:r>
              <a:rPr lang="en-US" altLang="zh-TW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0.97</a:t>
            </a:r>
          </a:p>
          <a:p>
            <a:pPr lvl="0"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二次回歸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r-squared  = 0.99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8" name="Picture 2" descr="https://www.analyticsvidhya.com/wp-content/uploads/2015/10/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800856"/>
            <a:ext cx="3399664" cy="8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98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8324" y="453272"/>
            <a:ext cx="4788280" cy="860139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3-4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迴</a:t>
            </a:r>
            <a:r>
              <a:rPr kumimoji="1" lang="zh-TW" altLang="en-US" dirty="0" smtClean="0"/>
              <a:t>歸分析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3C3B18-FF7E-4525-ACA0-718BBAB40E4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794294"/>
            <a:ext cx="6866405" cy="4901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04" y="272449"/>
            <a:ext cx="3836778" cy="208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30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編號版面配置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1C3F91-25FF-4631-A501-43DF0B974CAB}" type="slidenum">
              <a:rPr lang="en-US" altLang="zh-TW" sz="1200">
                <a:solidFill>
                  <a:srgbClr val="898989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TW" sz="1200">
              <a:solidFill>
                <a:srgbClr val="898989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30619" y="1622879"/>
            <a:ext cx="8383772" cy="224631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2000" b="1" dirty="0">
                <a:latin typeface="+mj-lt"/>
              </a:rPr>
              <a:t>public  static </a:t>
            </a:r>
            <a:r>
              <a:rPr lang="en-US" altLang="zh-TW" sz="2000" b="1" dirty="0" err="1">
                <a:latin typeface="+mj-lt"/>
              </a:rPr>
              <a:t>boolean</a:t>
            </a:r>
            <a:r>
              <a:rPr lang="en-US" altLang="zh-TW" sz="2000" b="1" dirty="0">
                <a:latin typeface="+mj-lt"/>
              </a:rPr>
              <a:t> </a:t>
            </a:r>
            <a:r>
              <a:rPr lang="en-US" altLang="zh-TW" sz="2000" dirty="0" err="1">
                <a:latin typeface="+mj-lt"/>
              </a:rPr>
              <a:t>isUniqueLoop</a:t>
            </a:r>
            <a:r>
              <a:rPr lang="en-US" altLang="zh-TW" sz="2000" dirty="0">
                <a:latin typeface="+mj-lt"/>
              </a:rPr>
              <a:t>(</a:t>
            </a:r>
            <a:r>
              <a:rPr lang="en-US" altLang="zh-TW" sz="2000" b="1" dirty="0" err="1">
                <a:latin typeface="+mj-lt"/>
              </a:rPr>
              <a:t>int</a:t>
            </a:r>
            <a:r>
              <a:rPr lang="en-US" altLang="zh-TW" sz="2000" dirty="0">
                <a:latin typeface="+mj-lt"/>
              </a:rPr>
              <a:t>[] </a:t>
            </a:r>
            <a:r>
              <a:rPr lang="en-US" altLang="zh-TW" sz="2000" dirty="0" err="1">
                <a:latin typeface="+mj-lt"/>
              </a:rPr>
              <a:t>arr</a:t>
            </a:r>
            <a:r>
              <a:rPr lang="en-US" altLang="zh-TW" sz="2000" dirty="0">
                <a:latin typeface="+mj-lt"/>
              </a:rPr>
              <a:t>,  </a:t>
            </a:r>
            <a:r>
              <a:rPr lang="en-US" altLang="zh-TW" sz="2000" b="1" dirty="0" err="1">
                <a:latin typeface="+mj-lt"/>
              </a:rPr>
              <a:t>int</a:t>
            </a:r>
            <a:r>
              <a:rPr lang="en-US" altLang="zh-TW" sz="2000" dirty="0">
                <a:latin typeface="+mj-lt"/>
              </a:rPr>
              <a:t> start ,  </a:t>
            </a:r>
            <a:r>
              <a:rPr lang="en-US" altLang="zh-TW" sz="2000" b="1" dirty="0" err="1">
                <a:latin typeface="+mj-lt"/>
              </a:rPr>
              <a:t>int</a:t>
            </a:r>
            <a:r>
              <a:rPr lang="en-US" altLang="zh-TW" sz="2000" dirty="0">
                <a:latin typeface="+mj-lt"/>
              </a:rPr>
              <a:t> end)  {</a:t>
            </a:r>
          </a:p>
          <a:p>
            <a:pPr eaLnBrk="1" hangingPunct="1">
              <a:defRPr/>
            </a:pPr>
            <a:r>
              <a:rPr lang="en-US" altLang="zh-TW" sz="2000" dirty="0">
                <a:latin typeface="+mj-lt"/>
              </a:rPr>
              <a:t>    </a:t>
            </a:r>
            <a:r>
              <a:rPr lang="en-US" altLang="zh-TW" sz="2000" b="1" dirty="0">
                <a:latin typeface="+mj-lt"/>
              </a:rPr>
              <a:t>if</a:t>
            </a:r>
            <a:r>
              <a:rPr lang="en-US" altLang="zh-TW" sz="2000" dirty="0">
                <a:latin typeface="+mj-lt"/>
              </a:rPr>
              <a:t> (start </a:t>
            </a:r>
            <a:r>
              <a:rPr lang="en-US" altLang="zh-TW" sz="2000" dirty="0" smtClean="0">
                <a:latin typeface="+mj-lt"/>
              </a:rPr>
              <a:t>&gt;= </a:t>
            </a:r>
            <a:r>
              <a:rPr lang="en-US" altLang="zh-TW" sz="2000" dirty="0">
                <a:latin typeface="+mj-lt"/>
              </a:rPr>
              <a:t>end) </a:t>
            </a:r>
            <a:r>
              <a:rPr lang="en-US" altLang="zh-TW" sz="2000" b="1" dirty="0">
                <a:latin typeface="+mj-lt"/>
              </a:rPr>
              <a:t>return true</a:t>
            </a:r>
            <a:r>
              <a:rPr lang="en-US" altLang="zh-TW" sz="2000" dirty="0">
                <a:latin typeface="+mj-lt"/>
              </a:rPr>
              <a:t>;             // the range is too small for repeats</a:t>
            </a:r>
          </a:p>
          <a:p>
            <a:pPr eaLnBrk="1" hangingPunct="1">
              <a:defRPr/>
            </a:pPr>
            <a:r>
              <a:rPr lang="en-US" altLang="zh-TW" sz="2000" dirty="0">
                <a:latin typeface="+mj-lt"/>
              </a:rPr>
              <a:t>    </a:t>
            </a:r>
            <a:r>
              <a:rPr lang="en-US" altLang="zh-TW" sz="2000" b="1" dirty="0">
                <a:latin typeface="+mj-lt"/>
              </a:rPr>
              <a:t>for</a:t>
            </a:r>
            <a:r>
              <a:rPr lang="en-US" altLang="zh-TW" sz="2000" dirty="0">
                <a:latin typeface="+mj-lt"/>
              </a:rPr>
              <a:t>  (</a:t>
            </a:r>
            <a:r>
              <a:rPr lang="en-US" altLang="zh-TW" sz="2000" b="1" dirty="0" err="1">
                <a:latin typeface="+mj-lt"/>
              </a:rPr>
              <a:t>int</a:t>
            </a:r>
            <a:r>
              <a:rPr lang="en-US" altLang="zh-TW" sz="2000" dirty="0">
                <a:latin typeface="+mj-lt"/>
              </a:rPr>
              <a:t> </a:t>
            </a:r>
            <a:r>
              <a:rPr lang="en-US" altLang="zh-TW" sz="2000" dirty="0" smtClean="0">
                <a:latin typeface="+mj-lt"/>
              </a:rPr>
              <a:t>I = start</a:t>
            </a:r>
            <a:r>
              <a:rPr lang="en-US" altLang="zh-TW" sz="2000" dirty="0">
                <a:latin typeface="+mj-lt"/>
              </a:rPr>
              <a:t>; </a:t>
            </a:r>
            <a:r>
              <a:rPr lang="en-US" altLang="zh-TW" sz="2000" dirty="0" err="1">
                <a:latin typeface="+mj-lt"/>
              </a:rPr>
              <a:t>i</a:t>
            </a:r>
            <a:r>
              <a:rPr lang="en-US" altLang="zh-TW" sz="2000" dirty="0">
                <a:latin typeface="+mj-lt"/>
              </a:rPr>
              <a:t> </a:t>
            </a:r>
            <a:r>
              <a:rPr lang="en-US" altLang="zh-TW" sz="2000" dirty="0" smtClean="0">
                <a:latin typeface="+mj-lt"/>
              </a:rPr>
              <a:t>&lt; </a:t>
            </a:r>
            <a:r>
              <a:rPr lang="en-US" altLang="zh-TW" sz="2000" dirty="0">
                <a:latin typeface="+mj-lt"/>
              </a:rPr>
              <a:t>end ; </a:t>
            </a:r>
            <a:r>
              <a:rPr lang="en-US" altLang="zh-TW" sz="2000" dirty="0" err="1" smtClean="0">
                <a:latin typeface="+mj-lt"/>
              </a:rPr>
              <a:t>i</a:t>
            </a:r>
            <a:r>
              <a:rPr lang="en-US" altLang="zh-TW" sz="2000" dirty="0" smtClean="0">
                <a:latin typeface="+mj-lt"/>
              </a:rPr>
              <a:t>++)</a:t>
            </a:r>
            <a:endParaRPr lang="en-US" altLang="zh-TW" sz="2000" dirty="0">
              <a:latin typeface="+mj-lt"/>
            </a:endParaRPr>
          </a:p>
          <a:p>
            <a:pPr eaLnBrk="1" hangingPunct="1">
              <a:defRPr/>
            </a:pPr>
            <a:r>
              <a:rPr lang="en-US" altLang="zh-TW" sz="2000" dirty="0">
                <a:latin typeface="+mj-lt"/>
              </a:rPr>
              <a:t>       </a:t>
            </a:r>
            <a:r>
              <a:rPr lang="en-US" altLang="zh-TW" sz="2000" b="1" dirty="0">
                <a:latin typeface="+mj-lt"/>
              </a:rPr>
              <a:t>for</a:t>
            </a:r>
            <a:r>
              <a:rPr lang="en-US" altLang="zh-TW" sz="2000" dirty="0">
                <a:latin typeface="+mj-lt"/>
              </a:rPr>
              <a:t> (</a:t>
            </a:r>
            <a:r>
              <a:rPr lang="en-US" altLang="zh-TW" sz="2000" b="1" dirty="0" err="1">
                <a:latin typeface="+mj-lt"/>
              </a:rPr>
              <a:t>int</a:t>
            </a:r>
            <a:r>
              <a:rPr lang="en-US" altLang="zh-TW" sz="2000" dirty="0">
                <a:latin typeface="+mj-lt"/>
              </a:rPr>
              <a:t> </a:t>
            </a:r>
            <a:r>
              <a:rPr lang="en-US" altLang="zh-TW" sz="2000" dirty="0" smtClean="0">
                <a:latin typeface="+mj-lt"/>
              </a:rPr>
              <a:t>j = </a:t>
            </a:r>
            <a:r>
              <a:rPr lang="en-US" altLang="zh-TW" sz="2000" dirty="0" err="1" smtClean="0">
                <a:latin typeface="+mj-lt"/>
              </a:rPr>
              <a:t>i</a:t>
            </a:r>
            <a:r>
              <a:rPr lang="en-US" altLang="zh-TW" sz="2000" dirty="0" smtClean="0">
                <a:latin typeface="+mj-lt"/>
              </a:rPr>
              <a:t> + 1</a:t>
            </a:r>
            <a:r>
              <a:rPr lang="en-US" altLang="zh-TW" sz="2000" dirty="0">
                <a:latin typeface="+mj-lt"/>
              </a:rPr>
              <a:t>; j </a:t>
            </a:r>
            <a:r>
              <a:rPr lang="en-US" altLang="zh-TW" sz="2000" dirty="0" smtClean="0">
                <a:latin typeface="+mj-lt"/>
              </a:rPr>
              <a:t>&lt;= </a:t>
            </a:r>
            <a:r>
              <a:rPr lang="en-US" altLang="zh-TW" sz="2000" dirty="0">
                <a:latin typeface="+mj-lt"/>
              </a:rPr>
              <a:t>end ; </a:t>
            </a:r>
            <a:r>
              <a:rPr lang="en-US" altLang="zh-TW" sz="2000" dirty="0" err="1" smtClean="0">
                <a:latin typeface="+mj-lt"/>
              </a:rPr>
              <a:t>j++</a:t>
            </a:r>
            <a:r>
              <a:rPr lang="en-US" altLang="zh-TW" sz="2000" dirty="0" smtClean="0">
                <a:latin typeface="+mj-lt"/>
              </a:rPr>
              <a:t>)</a:t>
            </a:r>
            <a:endParaRPr lang="en-US" altLang="zh-TW" sz="2000" dirty="0">
              <a:latin typeface="+mj-lt"/>
            </a:endParaRPr>
          </a:p>
          <a:p>
            <a:pPr eaLnBrk="1" hangingPunct="1">
              <a:defRPr/>
            </a:pPr>
            <a:r>
              <a:rPr lang="en-US" altLang="zh-TW" sz="2000" dirty="0">
                <a:latin typeface="+mj-lt"/>
              </a:rPr>
              <a:t>          </a:t>
            </a:r>
            <a:r>
              <a:rPr lang="en-US" altLang="zh-TW" sz="2000" b="1" dirty="0">
                <a:latin typeface="+mj-lt"/>
              </a:rPr>
              <a:t>if </a:t>
            </a:r>
            <a:r>
              <a:rPr lang="en-US" altLang="zh-TW" sz="2000" dirty="0">
                <a:latin typeface="+mj-lt"/>
              </a:rPr>
              <a:t>(</a:t>
            </a:r>
            <a:r>
              <a:rPr lang="en-US" altLang="zh-TW" sz="2000" dirty="0" err="1">
                <a:latin typeface="+mj-lt"/>
              </a:rPr>
              <a:t>arr</a:t>
            </a:r>
            <a:r>
              <a:rPr lang="en-US" altLang="zh-TW" sz="2000" dirty="0">
                <a:latin typeface="+mj-lt"/>
              </a:rPr>
              <a:t>[</a:t>
            </a:r>
            <a:r>
              <a:rPr lang="en-US" altLang="zh-TW" sz="2000" dirty="0" err="1">
                <a:latin typeface="+mj-lt"/>
              </a:rPr>
              <a:t>i</a:t>
            </a:r>
            <a:r>
              <a:rPr lang="en-US" altLang="zh-TW" sz="2000" dirty="0">
                <a:latin typeface="+mj-lt"/>
              </a:rPr>
              <a:t>])  </a:t>
            </a:r>
            <a:r>
              <a:rPr lang="en-US" altLang="zh-TW" sz="2000" dirty="0" smtClean="0">
                <a:latin typeface="+mj-lt"/>
              </a:rPr>
              <a:t>== </a:t>
            </a:r>
            <a:r>
              <a:rPr lang="en-US" altLang="zh-TW" sz="2000" dirty="0" err="1">
                <a:latin typeface="+mj-lt"/>
              </a:rPr>
              <a:t>arr</a:t>
            </a:r>
            <a:r>
              <a:rPr lang="en-US" altLang="zh-TW" sz="2000" dirty="0">
                <a:latin typeface="+mj-lt"/>
              </a:rPr>
              <a:t>[j] )  </a:t>
            </a:r>
            <a:r>
              <a:rPr lang="en-US" altLang="zh-TW" sz="2000" b="1" dirty="0">
                <a:latin typeface="+mj-lt"/>
              </a:rPr>
              <a:t>return false</a:t>
            </a:r>
            <a:r>
              <a:rPr lang="en-US" altLang="zh-TW" sz="2000" dirty="0">
                <a:latin typeface="+mj-lt"/>
              </a:rPr>
              <a:t>;</a:t>
            </a:r>
          </a:p>
          <a:p>
            <a:pPr eaLnBrk="1" hangingPunct="1">
              <a:defRPr/>
            </a:pPr>
            <a:r>
              <a:rPr lang="en-US" altLang="zh-TW" sz="2000" b="1" dirty="0">
                <a:latin typeface="+mj-lt"/>
              </a:rPr>
              <a:t>  return true</a:t>
            </a:r>
            <a:r>
              <a:rPr lang="en-US" altLang="zh-TW" sz="2000" dirty="0">
                <a:latin typeface="+mj-lt"/>
              </a:rPr>
              <a:t>;</a:t>
            </a:r>
          </a:p>
          <a:p>
            <a:pPr eaLnBrk="1" hangingPunct="1">
              <a:defRPr/>
            </a:pPr>
            <a:r>
              <a:rPr lang="en-US" altLang="zh-TW" sz="2000" dirty="0">
                <a:latin typeface="+mj-lt"/>
              </a:rPr>
              <a:t>}</a:t>
            </a:r>
            <a:endParaRPr lang="zh-TW" altLang="en-US" sz="20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542" y="3957218"/>
            <a:ext cx="80369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dirty="0"/>
              <a:t>&gt; A = [3, 4, 5, 3, 4, 5, 5, 6, 8, 9]</a:t>
            </a:r>
          </a:p>
          <a:p>
            <a:pPr marL="0" indent="0">
              <a:buNone/>
            </a:pPr>
            <a:r>
              <a:rPr lang="en-US" altLang="zh-TW" sz="2800" dirty="0" smtClean="0"/>
              <a:t>&gt; </a:t>
            </a:r>
            <a:r>
              <a:rPr lang="en-US" altLang="zh-TW" sz="2800" dirty="0" err="1" smtClean="0"/>
              <a:t>newA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= set(A)         </a:t>
            </a:r>
            <a:r>
              <a:rPr lang="en-US" altLang="zh-TW" sz="2800" dirty="0" smtClean="0"/>
              <a:t>           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newA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 = {3, 4, 5, 6, 8, 9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/>
              <a:t>&gt;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= {6, 8, 9, 10, 11}            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# set B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/>
              <a:t>&gt; </a:t>
            </a:r>
            <a:r>
              <a:rPr lang="en-US" altLang="zh-TW" sz="2800" dirty="0" err="1" smtClean="0"/>
              <a:t>newA</a:t>
            </a:r>
            <a:r>
              <a:rPr lang="en-US" altLang="zh-TW" sz="2800" dirty="0" smtClean="0"/>
              <a:t> &amp; B</a:t>
            </a:r>
          </a:p>
          <a:p>
            <a:pPr marL="0" indent="0">
              <a:buNone/>
            </a:pPr>
            <a:r>
              <a:rPr lang="en-US" altLang="zh-TW" sz="2800" dirty="0" smtClean="0"/>
              <a:t>   {6, 8, 9}                                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# result of </a:t>
            </a:r>
            <a:r>
              <a:rPr lang="en-US" altLang="zh-TW" sz="2800" dirty="0" err="1" smtClean="0">
                <a:solidFill>
                  <a:schemeClr val="bg1">
                    <a:lumMod val="50000"/>
                  </a:schemeClr>
                </a:solidFill>
              </a:rPr>
              <a:t>newA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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</a:rPr>
              <a:t>B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97" y="747399"/>
            <a:ext cx="3750413" cy="787453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67833" y="297712"/>
            <a:ext cx="5204638" cy="875480"/>
          </a:xfrm>
        </p:spPr>
        <p:txBody>
          <a:bodyPr/>
          <a:lstStyle/>
          <a:p>
            <a:r>
              <a:rPr lang="zh-TW" altLang="en-US" dirty="0"/>
              <a:t>去除陣列中重複資料</a:t>
            </a:r>
          </a:p>
        </p:txBody>
      </p:sp>
    </p:spTree>
    <p:extLst>
      <p:ext uri="{BB962C8B-B14F-4D97-AF65-F5344CB8AC3E}">
        <p14:creationId xmlns:p14="http://schemas.microsoft.com/office/powerpoint/2010/main" val="88282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89314"/>
            <a:ext cx="7772400" cy="982893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Cubic Spline Interpolation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719110" y="1183439"/>
            <a:ext cx="7772400" cy="1389529"/>
          </a:xfrm>
        </p:spPr>
        <p:txBody>
          <a:bodyPr>
            <a:normAutofit/>
          </a:bodyPr>
          <a:lstStyle/>
          <a:p>
            <a:r>
              <a:rPr kumimoji="1" lang="zh-TW" altLang="en-US" sz="2400" dirty="0" smtClean="0">
                <a:latin typeface="標楷體" pitchFamily="65" charset="-120"/>
                <a:ea typeface="標楷體" pitchFamily="65" charset="-120"/>
              </a:rPr>
              <a:t>利用三次仿樣</a:t>
            </a:r>
            <a:r>
              <a:rPr kumimoji="1" lang="en-US" altLang="zh-TW" sz="2400" dirty="0" smtClean="0">
                <a:latin typeface="標楷體" pitchFamily="65" charset="-120"/>
                <a:ea typeface="標楷體" pitchFamily="65" charset="-120"/>
              </a:rPr>
              <a:t>X</a:t>
            </a:r>
            <a:r>
              <a:rPr kumimoji="1" lang="zh-TW" altLang="en-US" sz="2400" dirty="0" smtClean="0">
                <a:latin typeface="標楷體" pitchFamily="65" charset="-120"/>
                <a:ea typeface="標楷體" pitchFamily="65" charset="-120"/>
              </a:rPr>
              <a:t>與Ｙ的點畫出曲線。</a:t>
            </a:r>
            <a:endParaRPr kumimoji="1"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kumimoji="1" lang="en-US" altLang="zh-TW" sz="2000" dirty="0" smtClean="0"/>
              <a:t>X</a:t>
            </a:r>
            <a:r>
              <a:rPr kumimoji="1" lang="en-US" altLang="zh-TW" sz="2000" dirty="0"/>
              <a:t>:[</a:t>
            </a:r>
            <a:r>
              <a:rPr lang="fi-FI" altLang="zh-TW" sz="2000" dirty="0"/>
              <a:t>10, 30, 60, 80, 100]</a:t>
            </a:r>
          </a:p>
          <a:p>
            <a:pPr lvl="1"/>
            <a:r>
              <a:rPr kumimoji="1" lang="fi-FI" altLang="zh-TW" sz="2000" dirty="0"/>
              <a:t>Y:[</a:t>
            </a:r>
            <a:r>
              <a:rPr lang="it-IT" altLang="zh-TW" sz="2000" dirty="0"/>
              <a:t>0.2044, 0.589, 0.7590, 0.5104, 0.0842]</a:t>
            </a:r>
            <a:endParaRPr kumimoji="1" lang="en-US" altLang="zh-TW" sz="2000" dirty="0"/>
          </a:p>
          <a:p>
            <a:endParaRPr kumimoji="1"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92" y="2797200"/>
            <a:ext cx="3626262" cy="310959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77928" y="240567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Output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：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2" y="2797200"/>
            <a:ext cx="3328950" cy="3087126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886198" y="4351995"/>
            <a:ext cx="10583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52915" y="3694432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Cubic spline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54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427" y="135382"/>
            <a:ext cx="5933440" cy="950313"/>
          </a:xfrm>
        </p:spPr>
        <p:txBody>
          <a:bodyPr/>
          <a:lstStyle/>
          <a:p>
            <a:r>
              <a:rPr kumimoji="1" lang="en-US" altLang="zh-TW" dirty="0"/>
              <a:t>Cubic Spline Interpolation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微軟正黑體" panose="020B0604030504040204" pitchFamily="34" charset="-120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1" y="1981200"/>
            <a:ext cx="8253089" cy="40555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11" y="657148"/>
            <a:ext cx="2873599" cy="24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433397" y="1224951"/>
            <a:ext cx="7888979" cy="44710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最近鄰居法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  <a:cs typeface="BiauKai" charset="-120"/>
              </a:rPr>
              <a:t>預測太陽能板發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電量。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5921423" y="4952164"/>
                <a:ext cx="2400953" cy="1312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3" y="4952164"/>
                <a:ext cx="2400953" cy="1312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Box 57"/>
          <p:cNvSpPr txBox="1">
            <a:spLocks noChangeArrowheads="1"/>
          </p:cNvSpPr>
          <p:nvPr/>
        </p:nvSpPr>
        <p:spPr bwMode="auto">
          <a:xfrm>
            <a:off x="798542" y="1744554"/>
            <a:ext cx="8121958" cy="86392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eaLnBrk="0" hangingPunct="0">
              <a:spcBef>
                <a:spcPts val="600"/>
              </a:spcBef>
            </a:pPr>
            <a:r>
              <a:rPr kumimoji="0" lang="zh-TW" altLang="en-US" sz="20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歷史資料：</a:t>
            </a:r>
            <a:r>
              <a:rPr kumimoji="0"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時間、風速、風向、模板溫度、環境溫度、日照 </a:t>
            </a:r>
            <a:r>
              <a:rPr kumimoji="0"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kumimoji="0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發電量 </a:t>
            </a:r>
            <a:r>
              <a:rPr kumimoji="0"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en-US" altLang="zh-TW" i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</a:t>
            </a:r>
            <a:r>
              <a:rPr kumimoji="0" lang="en-US" altLang="zh-TW" i="1" baseline="-25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kumimoji="0"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kumimoji="0"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0" hangingPunct="0">
              <a:spcBef>
                <a:spcPts val="600"/>
              </a:spcBef>
            </a:pPr>
            <a:r>
              <a:rPr kumimoji="0" lang="zh-TW" altLang="en-US" sz="20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測試資料：</a:t>
            </a:r>
            <a:r>
              <a:rPr kumimoji="0" lang="zh-TW" altLang="en-US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時間、風速、風向、模板溫度、環境溫度、日照 </a:t>
            </a:r>
            <a:r>
              <a:rPr kumimoji="0" lang="en-US" altLang="zh-TW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kumimoji="0"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未知發電量</a:t>
            </a:r>
            <a:r>
              <a:rPr kumimoji="0"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kumimoji="0" lang="en-US" altLang="zh-TW" i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w</a:t>
            </a:r>
            <a:r>
              <a:rPr kumimoji="0" lang="en-US" altLang="zh-TW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kumimoji="0"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301" y="2609658"/>
            <a:ext cx="3597199" cy="2342506"/>
          </a:xfrm>
          <a:prstGeom prst="rect">
            <a:avLst/>
          </a:prstGeom>
        </p:spPr>
      </p:pic>
      <p:grpSp>
        <p:nvGrpSpPr>
          <p:cNvPr id="55" name="群組 54"/>
          <p:cNvGrpSpPr/>
          <p:nvPr/>
        </p:nvGrpSpPr>
        <p:grpSpPr>
          <a:xfrm>
            <a:off x="366157" y="2772446"/>
            <a:ext cx="4434443" cy="2179718"/>
            <a:chOff x="807308" y="2778848"/>
            <a:chExt cx="4434443" cy="2179718"/>
          </a:xfrm>
        </p:grpSpPr>
        <p:sp>
          <p:nvSpPr>
            <p:cNvPr id="46" name="圓柱 45"/>
            <p:cNvSpPr/>
            <p:nvPr/>
          </p:nvSpPr>
          <p:spPr>
            <a:xfrm>
              <a:off x="2158314" y="2778848"/>
              <a:ext cx="1540477" cy="1367481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歷史資料：</a:t>
              </a:r>
              <a:endParaRPr lang="en-US" altLang="zh-TW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天氣、</a:t>
              </a:r>
              <a:endParaRPr lang="en-US" altLang="zh-TW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發電</a:t>
              </a:r>
              <a:r>
                <a:rPr lang="zh-TW" altLang="en-US" dirty="0">
                  <a:solidFill>
                    <a:schemeClr val="tx1"/>
                  </a:solidFill>
                  <a:latin typeface="+mj-ea"/>
                  <a:ea typeface="+mj-ea"/>
                </a:rPr>
                <a:t>量</a:t>
              </a:r>
            </a:p>
          </p:txBody>
        </p:sp>
        <p:sp>
          <p:nvSpPr>
            <p:cNvPr id="48" name="流程圖: 資料 47"/>
            <p:cNvSpPr/>
            <p:nvPr/>
          </p:nvSpPr>
          <p:spPr>
            <a:xfrm>
              <a:off x="807308" y="4243710"/>
              <a:ext cx="1351006" cy="659027"/>
            </a:xfrm>
            <a:prstGeom prst="flowChartInputOutp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mtClean="0">
                  <a:solidFill>
                    <a:schemeClr val="tx1"/>
                  </a:solidFill>
                </a:rPr>
                <a:t>今天天氣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直線單箭頭接點 49"/>
            <p:cNvCxnSpPr>
              <a:stCxn id="48" idx="5"/>
              <a:endCxn id="51" idx="1"/>
            </p:cNvCxnSpPr>
            <p:nvPr/>
          </p:nvCxnSpPr>
          <p:spPr>
            <a:xfrm flipV="1">
              <a:off x="2023213" y="4572000"/>
              <a:ext cx="1893880" cy="12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圖: 顯示 50"/>
            <p:cNvSpPr/>
            <p:nvPr/>
          </p:nvSpPr>
          <p:spPr>
            <a:xfrm>
              <a:off x="3917093" y="4185433"/>
              <a:ext cx="1324658" cy="773133"/>
            </a:xfrm>
            <a:prstGeom prst="flowChartDisplay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今天發電量？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線單箭頭接點 52"/>
            <p:cNvCxnSpPr>
              <a:stCxn id="46" idx="3"/>
            </p:cNvCxnSpPr>
            <p:nvPr/>
          </p:nvCxnSpPr>
          <p:spPr>
            <a:xfrm flipH="1">
              <a:off x="2928552" y="4146329"/>
              <a:ext cx="1" cy="425671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731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133004"/>
            <a:ext cx="7772400" cy="9393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52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63529" y="972590"/>
            <a:ext cx="7888979" cy="3831724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資料集介紹：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699" y="60046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訓練資料：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103.8.16~104.5.31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 共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3682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筆</a:t>
            </a:r>
            <a:endParaRPr lang="en-US" altLang="zh-TW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測試資料：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103.6.01~104.8.30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 共</a:t>
            </a:r>
            <a:r>
              <a:rPr lang="en-US" altLang="zh-TW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1014</a:t>
            </a:r>
            <a:r>
              <a:rPr lang="zh-TW" altLang="en-US" dirty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t>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8" y="1794063"/>
            <a:ext cx="7848811" cy="422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文字方塊 46"/>
          <p:cNvSpPr txBox="1"/>
          <p:nvPr/>
        </p:nvSpPr>
        <p:spPr>
          <a:xfrm>
            <a:off x="719971" y="1445816"/>
            <a:ext cx="834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天數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小時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風速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風向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溫度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日照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環境溫度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海拔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方位角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發電量</a:t>
            </a:r>
          </a:p>
        </p:txBody>
      </p:sp>
    </p:spTree>
    <p:extLst>
      <p:ext uri="{BB962C8B-B14F-4D97-AF65-F5344CB8AC3E}">
        <p14:creationId xmlns:p14="http://schemas.microsoft.com/office/powerpoint/2010/main" val="3318817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53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57073" y="1206004"/>
            <a:ext cx="7888979" cy="3831724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import</a:t>
            </a: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490" y="2349004"/>
            <a:ext cx="8308143" cy="19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253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79314"/>
            <a:ext cx="8991600" cy="123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54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342336" y="1265037"/>
            <a:ext cx="7888979" cy="480409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取得訓練資料與測試資料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685800" y="146304"/>
            <a:ext cx="7772400" cy="825067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563" y="3118644"/>
            <a:ext cx="3736964" cy="35107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42360" y="6473701"/>
            <a:ext cx="684000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15889" y="1201773"/>
            <a:ext cx="123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指定分頁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140480" y="1201773"/>
            <a:ext cx="123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指定欄位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5119978" y="1571105"/>
            <a:ext cx="391822" cy="913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6945745" y="1571105"/>
            <a:ext cx="391822" cy="913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99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55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97785" y="1206178"/>
            <a:ext cx="4824024" cy="161478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Predict 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程式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038" y="2055134"/>
            <a:ext cx="7931155" cy="391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10896" y="283782"/>
            <a:ext cx="5788152" cy="1051242"/>
          </a:xfrm>
        </p:spPr>
        <p:txBody>
          <a:bodyPr>
            <a:normAutofit/>
          </a:bodyPr>
          <a:lstStyle/>
          <a:p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64" y="259823"/>
            <a:ext cx="2610803" cy="16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8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57073" y="1273858"/>
            <a:ext cx="7888979" cy="363490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eaLnBrk="0" hangingPunct="0">
              <a:spcBef>
                <a:spcPts val="600"/>
              </a:spcBef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 err="1">
                <a:latin typeface="標楷體" pitchFamily="65" charset="-120"/>
                <a:ea typeface="標楷體" pitchFamily="65" charset="-120"/>
                <a:cs typeface="BiauKai" charset="-120"/>
              </a:rPr>
              <a:t>euclideanDistance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 程式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lvl="1" eaLnBrk="0" hangingPunct="0">
              <a:spcBef>
                <a:spcPts val="600"/>
              </a:spcBef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 err="1">
                <a:latin typeface="標楷體" pitchFamily="65" charset="-120"/>
                <a:ea typeface="標楷體" pitchFamily="65" charset="-120"/>
                <a:cs typeface="BiauKai" charset="-120"/>
              </a:rPr>
              <a:t>getNeighbors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 程式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35" y="2128792"/>
            <a:ext cx="6974205" cy="143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35" y="4358233"/>
            <a:ext cx="6731876" cy="235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057800"/>
            <a:ext cx="5005984" cy="59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457073" y="86205"/>
            <a:ext cx="6190615" cy="1143000"/>
          </a:xfrm>
          <a:prstGeom prst="rect">
            <a:avLst/>
          </a:prstGeom>
        </p:spPr>
        <p:txBody>
          <a:bodyPr bIns="9144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564" y="259823"/>
            <a:ext cx="2610803" cy="16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0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57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57073" y="1206004"/>
            <a:ext cx="7888979" cy="231226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RMSE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程式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"/>
          <a:stretch/>
        </p:blipFill>
        <p:spPr bwMode="auto">
          <a:xfrm>
            <a:off x="593559" y="2420006"/>
            <a:ext cx="7922867" cy="8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「RMSE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42" y="4253502"/>
            <a:ext cx="3850639" cy="12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685800" y="86205"/>
            <a:ext cx="7772400" cy="1143000"/>
          </a:xfrm>
          <a:prstGeom prst="rect">
            <a:avLst/>
          </a:prstGeom>
        </p:spPr>
        <p:txBody>
          <a:bodyPr bIns="9144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685800" y="3624273"/>
            <a:ext cx="36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預測結果之品質評估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：</a:t>
            </a:r>
            <a:endParaRPr 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2959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52791" y="1508760"/>
            <a:ext cx="7888979" cy="295799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製圖程式：劃出某一天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(day)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的圖形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095" y="2550890"/>
            <a:ext cx="8486775" cy="353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364617" y="63528"/>
            <a:ext cx="7772400" cy="1143000"/>
          </a:xfrm>
          <a:prstGeom prst="rect">
            <a:avLst/>
          </a:prstGeom>
        </p:spPr>
        <p:txBody>
          <a:bodyPr bIns="9144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</a:t>
            </a:r>
            <a:endParaRPr kumimoji="1" lang="zh-TW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65" y="859924"/>
            <a:ext cx="2840715" cy="158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95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矩陣相</a:t>
            </a:r>
            <a:r>
              <a:rPr lang="zh-TW" altLang="en-US" dirty="0"/>
              <a:t>乘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293B-C7E1-48AB-934E-151A37EC1683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68" y="2829029"/>
            <a:ext cx="5079366" cy="2254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812210" y="1309319"/>
                <a:ext cx="2863972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TW" alt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sz="3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10" y="1309319"/>
                <a:ext cx="2863972" cy="821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8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59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457072" y="1206004"/>
            <a:ext cx="7888979" cy="176518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lvl="1" eaLnBrk="0" hangingPunct="0">
              <a:spcBef>
                <a:spcPts val="600"/>
              </a:spcBef>
            </a:pPr>
            <a:endParaRPr lang="en-US" altLang="zh-TW" sz="20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83" y="3012995"/>
            <a:ext cx="5439156" cy="302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7"/>
          <a:stretch/>
        </p:blipFill>
        <p:spPr bwMode="auto">
          <a:xfrm>
            <a:off x="3327754" y="2153379"/>
            <a:ext cx="4082787" cy="57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602531" y="1164193"/>
            <a:ext cx="5853133" cy="172531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參數：</a:t>
            </a:r>
            <a:r>
              <a:rPr lang="en-US" altLang="zh-TW" sz="2000" i="1" dirty="0">
                <a:latin typeface="標楷體" pitchFamily="65" charset="-120"/>
                <a:ea typeface="標楷體" pitchFamily="65" charset="-120"/>
                <a:cs typeface="BiauKai" charset="-120"/>
              </a:rPr>
              <a:t>K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 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=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 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10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 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(10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個鄰居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)</a:t>
            </a:r>
          </a:p>
          <a:p>
            <a:pPr marL="3429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1014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  <a:cs typeface="BiauKai" charset="-120"/>
              </a:rPr>
              <a:t>筆測試資料之預測績效與計算時間</a:t>
            </a: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2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RMSE=2.62%</a:t>
            </a:r>
          </a:p>
          <a:p>
            <a:pPr marL="800100" lvl="2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時間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21.7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秒</a:t>
            </a:r>
            <a:endParaRPr lang="en-US" altLang="zh-TW" sz="2000" dirty="0">
              <a:latin typeface="標楷體" pitchFamily="65" charset="-120"/>
              <a:ea typeface="標楷體" pitchFamily="65" charset="-120"/>
              <a:cs typeface="BiauKai" charset="-120"/>
            </a:endParaRPr>
          </a:p>
          <a:p>
            <a:pPr marL="800100" lvl="1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000" dirty="0">
              <a:latin typeface="標楷體" pitchFamily="65" charset="-120"/>
              <a:cs typeface="BiauKai" charset="-12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2400" dirty="0">
              <a:latin typeface="標楷體" pitchFamily="65" charset="-120"/>
              <a:ea typeface="標楷體" pitchFamily="65" charset="-120"/>
              <a:cs typeface="BiauKai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85800" y="86205"/>
            <a:ext cx="7772400" cy="1143000"/>
          </a:xfrm>
          <a:prstGeom prst="rect">
            <a:avLst/>
          </a:prstGeom>
        </p:spPr>
        <p:txBody>
          <a:bodyPr bIns="9144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ctr"/>
            <a:r>
              <a:rPr kumimoji="1" lang="en-US" altLang="zh-TW" b="1" dirty="0"/>
              <a:t>3-5</a:t>
            </a:r>
            <a:r>
              <a:rPr kumimoji="1" lang="zh-TW" altLang="en-US" b="1" dirty="0"/>
              <a:t>實務案例</a:t>
            </a:r>
            <a:r>
              <a:rPr kumimoji="1" lang="en-US" altLang="zh-TW" b="1" dirty="0"/>
              <a:t>-</a:t>
            </a:r>
            <a:r>
              <a:rPr kumimoji="1" lang="zh-TW" altLang="en-US" dirty="0"/>
              <a:t>預測發電量結果</a:t>
            </a:r>
            <a:endParaRPr kumimoji="1" lang="zh-TW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2236971" y="6083427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eaLnBrk="0" hangingPunct="0">
              <a:spcBef>
                <a:spcPts val="600"/>
              </a:spcBef>
            </a:pP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day=50(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測試資料第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50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天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7/20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的預測結果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  <a:cs typeface="BiauKai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14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08454" y="1447800"/>
            <a:ext cx="7978346" cy="2720546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Python and MySQL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Python and MongoDB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34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安裝MySQL套件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57200" y="1600200"/>
            <a:ext cx="8228880" cy="986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解壓縮後移動到檔案目錄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執行以下指令便安裝完成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。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7F5197B-824E-42D6-A8D9-87FAD999C68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61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02" name="圖片 4"/>
          <p:cNvPicPr/>
          <p:nvPr/>
        </p:nvPicPr>
        <p:blipFill>
          <a:blip r:embed="rId2"/>
          <a:stretch/>
        </p:blipFill>
        <p:spPr>
          <a:xfrm>
            <a:off x="405720" y="2858806"/>
            <a:ext cx="8331840" cy="2108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22367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常用方法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57200" y="1268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</a:rPr>
              <a:t>mysql.connector.connect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()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與資料庫連線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</a:rPr>
              <a:t>mysql.connector.cursor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()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回傳MySQLCursor物件，必須使用此物件對資料庫下指令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</a:rPr>
              <a:t>MySQLCursor.execute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()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執行指令，並儲存回傳結果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</a:rPr>
              <a:t>MySQLCursor.fetchall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()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將結果以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[(result1), (result2)…]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格式回傳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37499A6-8140-4CE0-BF42-060610C7785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1487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與MySQL連線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07" name="內容版面配置區 4"/>
          <p:cNvPicPr/>
          <p:nvPr/>
        </p:nvPicPr>
        <p:blipFill>
          <a:blip r:embed="rId3"/>
          <a:stretch/>
        </p:blipFill>
        <p:spPr>
          <a:xfrm>
            <a:off x="398880" y="1340640"/>
            <a:ext cx="8345520" cy="88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9FBD93-AB0A-4B71-BA7E-B5E0DCF4D63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 rot="5400000">
            <a:off x="4124706" y="2261892"/>
            <a:ext cx="895307" cy="935280"/>
          </a:xfrm>
          <a:prstGeom prst="mathEqual">
            <a:avLst>
              <a:gd name="adj1" fmla="val 23520"/>
              <a:gd name="adj2" fmla="val 11760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10" name="圖片 7"/>
          <p:cNvPicPr/>
          <p:nvPr/>
        </p:nvPicPr>
        <p:blipFill>
          <a:blip r:embed="rId4"/>
          <a:stretch/>
        </p:blipFill>
        <p:spPr>
          <a:xfrm>
            <a:off x="2264400" y="3243600"/>
            <a:ext cx="4614120" cy="311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1" name="CustomShape 4"/>
          <p:cNvSpPr/>
          <p:nvPr/>
        </p:nvSpPr>
        <p:spPr>
          <a:xfrm>
            <a:off x="5040000" y="2457000"/>
            <a:ext cx="2663640" cy="503280"/>
          </a:xfrm>
          <a:prstGeom prst="borderCallout1">
            <a:avLst>
              <a:gd name="adj1" fmla="val 100745"/>
              <a:gd name="adj2" fmla="val 50407"/>
              <a:gd name="adj3" fmla="val 211643"/>
              <a:gd name="adj4" fmla="val 1693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將此套件重新命名為DB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6277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03040" y="1484640"/>
            <a:ext cx="2783880" cy="935280"/>
          </a:xfrm>
          <a:prstGeom prst="borderCallout1">
            <a:avLst>
              <a:gd name="adj1" fmla="val 49672"/>
              <a:gd name="adj2" fmla="val 100453"/>
              <a:gd name="adj3" fmla="val 98313"/>
              <a:gd name="adj4" fmla="val 111028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使用「</a:t>
            </a: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cursor.execute</a:t>
            </a: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(</a:t>
            </a: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sqlString</a:t>
            </a: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)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」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對MySQL下指令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建立Database、Table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14" name="內容版面配置區 4"/>
          <p:cNvPicPr/>
          <p:nvPr/>
        </p:nvPicPr>
        <p:blipFill>
          <a:blip r:embed="rId2"/>
          <a:stretch/>
        </p:blipFill>
        <p:spPr>
          <a:xfrm>
            <a:off x="3192840" y="1196640"/>
            <a:ext cx="5542920" cy="5457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5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C27CF5-96A7-42F6-87AB-18C45F0A388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00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新增資料</a:t>
            </a:r>
            <a:r>
              <a:rPr lang="en-US" altLang="zh-TW" sz="4400" b="0" strike="noStrike" spc="-1" dirty="0">
                <a:solidFill>
                  <a:srgbClr val="000000"/>
                </a:solidFill>
                <a:latin typeface="Calibri"/>
              </a:rPr>
              <a:t>-INSERT INTO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17" name="內容版面配置區 4"/>
          <p:cNvPicPr/>
          <p:nvPr/>
        </p:nvPicPr>
        <p:blipFill>
          <a:blip r:embed="rId2"/>
          <a:stretch/>
        </p:blipFill>
        <p:spPr>
          <a:xfrm>
            <a:off x="138240" y="1484640"/>
            <a:ext cx="8867160" cy="3186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5941C0E-71D1-4562-883E-9ADAD091F22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5940000" y="5301360"/>
            <a:ext cx="2231640" cy="503280"/>
          </a:xfrm>
          <a:prstGeom prst="borderCallout1">
            <a:avLst>
              <a:gd name="adj1" fmla="val -4669"/>
              <a:gd name="adj2" fmla="val 50001"/>
              <a:gd name="adj3" fmla="val -212027"/>
              <a:gd name="adj4" fmla="val 41345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參數存放在tuple中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9750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查詢資料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-SELECT … FROM …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21" name="內容版面配置區 4"/>
          <p:cNvPicPr/>
          <p:nvPr/>
        </p:nvPicPr>
        <p:blipFill>
          <a:blip r:embed="rId2"/>
          <a:stretch/>
        </p:blipFill>
        <p:spPr>
          <a:xfrm>
            <a:off x="51480" y="1196640"/>
            <a:ext cx="9040320" cy="371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242E81C-799E-4412-AEF9-6DAE5D2E5D1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755048" y="3780900"/>
            <a:ext cx="4103640" cy="2259720"/>
          </a:xfrm>
          <a:prstGeom prst="borderCallout1">
            <a:avLst>
              <a:gd name="adj1" fmla="val 719"/>
              <a:gd name="adj2" fmla="val 49863"/>
              <a:gd name="adj3" fmla="val -68023"/>
              <a:gd name="adj4" fmla="val -4792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Cursor中存放的SQL結果=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[(emp_no1, first_name1, last_name1),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(emp_no2, first_name2, last_name2),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…]，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在此將每一tuple命名為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(empNo, firstName, lastName)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以提高可讀性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6733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查詢資料並寫入DataFrame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1D796A-D52B-4F95-824E-E4F814ECD60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67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26" name="圖片 225"/>
          <p:cNvPicPr/>
          <p:nvPr/>
        </p:nvPicPr>
        <p:blipFill>
          <a:blip r:embed="rId2"/>
          <a:stretch/>
        </p:blipFill>
        <p:spPr>
          <a:xfrm>
            <a:off x="380340" y="1816797"/>
            <a:ext cx="8382600" cy="17254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96975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修改資料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-UPDATE … SET …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28" name="內容版面配置區 4"/>
          <p:cNvPicPr/>
          <p:nvPr/>
        </p:nvPicPr>
        <p:blipFill>
          <a:blip r:embed="rId2"/>
          <a:stretch/>
        </p:blipFill>
        <p:spPr>
          <a:xfrm>
            <a:off x="257040" y="1700640"/>
            <a:ext cx="8628840" cy="2609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EFF6DA4-42D7-4DDA-AD79-DD567C7562C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68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1120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標題 71"/>
          <p:cNvSpPr>
            <a:spLocks noGrp="1"/>
          </p:cNvSpPr>
          <p:nvPr>
            <p:ph type="title"/>
          </p:nvPr>
        </p:nvSpPr>
        <p:spPr>
          <a:xfrm>
            <a:off x="503339" y="175846"/>
            <a:ext cx="8012011" cy="94088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直譯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: 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不用經過編譯就能執行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695FEC-32F0-4BA1-ABC9-8BDC6DB0EA9F}" type="slidenum">
              <a:rPr kumimoji="1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charset="-120"/>
              <a:cs typeface="+mn-cs"/>
            </a:endParaRPr>
          </a:p>
        </p:txBody>
      </p:sp>
      <p:sp>
        <p:nvSpPr>
          <p:cNvPr id="73" name="Text Box 57"/>
          <p:cNvSpPr txBox="1">
            <a:spLocks noChangeArrowheads="1"/>
          </p:cNvSpPr>
          <p:nvPr/>
        </p:nvSpPr>
        <p:spPr bwMode="auto">
          <a:xfrm>
            <a:off x="913611" y="1292301"/>
            <a:ext cx="7421710" cy="43908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kumimoji="0" lang="en-US" altLang="zh-TW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kumimoji="0" lang="en-US" altLang="zh-TW" sz="2000" dirty="0" err="1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kumimoji="0" lang="en-US" altLang="zh-TW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0"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程式碼檔</a:t>
            </a:r>
            <a:r>
              <a:rPr kumimoji="0" lang="en-US" altLang="zh-TW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(source file) </a:t>
            </a:r>
            <a:r>
              <a:rPr kumimoji="0"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就是 執行檔</a:t>
            </a:r>
            <a:r>
              <a:rPr kumimoji="0" lang="en-US" altLang="zh-TW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(executable file)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1" y="2386240"/>
            <a:ext cx="4095498" cy="401456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44597" y="2984232"/>
            <a:ext cx="13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Result:</a:t>
            </a:r>
            <a:endParaRPr kumimoji="1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51" y="3507452"/>
            <a:ext cx="1778011" cy="790227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486400" y="3594463"/>
            <a:ext cx="749808" cy="616204"/>
          </a:xfrm>
          <a:prstGeom prst="triangle">
            <a:avLst/>
          </a:prstGeom>
          <a:solidFill>
            <a:srgbClr val="1DDF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48469" y="1784902"/>
            <a:ext cx="3037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myCode.py</a:t>
            </a:r>
            <a:endParaRPr kumimoji="1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962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刪除資料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-DELETE … FROM …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31" name="內容版面配置區 4"/>
          <p:cNvPicPr/>
          <p:nvPr/>
        </p:nvPicPr>
        <p:blipFill>
          <a:blip r:embed="rId2"/>
          <a:stretch/>
        </p:blipFill>
        <p:spPr>
          <a:xfrm>
            <a:off x="304920" y="1748880"/>
            <a:ext cx="8533800" cy="3359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2AF919-F633-4B61-8113-C6CC359F2C8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69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5377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圖片 232"/>
          <p:cNvPicPr/>
          <p:nvPr/>
        </p:nvPicPr>
        <p:blipFill>
          <a:blip r:embed="rId2"/>
          <a:stretch/>
        </p:blipFill>
        <p:spPr>
          <a:xfrm>
            <a:off x="315720" y="1388160"/>
            <a:ext cx="8512560" cy="24998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將DataFrame寫入MySQL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9F64A57-04BA-4CF9-A712-EDBECAF5D33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30400" y="3992220"/>
            <a:ext cx="2735640" cy="1007640"/>
          </a:xfrm>
          <a:prstGeom prst="borderCallout1">
            <a:avLst>
              <a:gd name="adj1" fmla="val 132"/>
              <a:gd name="adj2" fmla="val 491"/>
              <a:gd name="adj3" fmla="val -213714"/>
              <a:gd name="adj4" fmla="val 727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需先建立engine物件，to_sql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()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才能根據此engine將DataFrame寫入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728360" y="5104080"/>
            <a:ext cx="6479640" cy="1434600"/>
          </a:xfrm>
          <a:prstGeom prst="borderCallout1">
            <a:avLst>
              <a:gd name="adj1" fmla="val -1229"/>
              <a:gd name="adj2" fmla="val 49966"/>
              <a:gd name="adj3" fmla="val -190806"/>
              <a:gd name="adj4" fmla="val 68942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if_exists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參數決定了若employees資料表存在時採取甚麼動作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fail: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不採取動作（預設值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replace: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drop資料表，create資料表，新增DataFrame資料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append: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直接新增DataFrame資料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5632836" y="3992220"/>
            <a:ext cx="2735640" cy="1007640"/>
          </a:xfrm>
          <a:prstGeom prst="borderCallout1">
            <a:avLst>
              <a:gd name="adj1" fmla="val -1250"/>
              <a:gd name="adj2" fmla="val 48842"/>
              <a:gd name="adj3" fmla="val -160493"/>
              <a:gd name="adj4" fmla="val 6732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是否寫入DataFrame中的Index，預設值為True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420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65008"/>
            <a:ext cx="8228880" cy="9426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zh-TW" sz="4400" b="0" strike="noStrike" spc="-1" dirty="0">
                <a:latin typeface="Arial"/>
              </a:rPr>
              <a:t>Aggregation-Group By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2AF919-F633-4B61-8113-C6CC359F2C8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57200" y="1268640"/>
            <a:ext cx="8228880" cy="259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b="0" strike="noStrike" spc="-1" dirty="0">
                <a:latin typeface="Arial"/>
              </a:rPr>
              <a:t>將資料依指定欄位分組，使</a:t>
            </a:r>
            <a:r>
              <a:rPr lang="zh-TW" altLang="en-US" sz="2400" spc="-1" dirty="0">
                <a:latin typeface="Arial"/>
              </a:rPr>
              <a:t>用</a:t>
            </a:r>
            <a:r>
              <a:rPr lang="en-US" altLang="zh-TW" sz="2400" b="0" strike="noStrike" spc="-1" dirty="0">
                <a:latin typeface="Arial"/>
              </a:rPr>
              <a:t>Aggregate Function</a:t>
            </a:r>
            <a:r>
              <a:rPr lang="zh-TW" altLang="en-US" sz="2400" b="0" strike="noStrike" spc="-1" dirty="0">
                <a:latin typeface="Arial"/>
              </a:rPr>
              <a:t>計算，如：</a:t>
            </a:r>
            <a:r>
              <a:rPr lang="en-US" altLang="zh-TW" sz="2400" b="0" strike="noStrike" spc="-1" dirty="0">
                <a:latin typeface="Arial"/>
              </a:rPr>
              <a:t>count</a:t>
            </a:r>
            <a:r>
              <a:rPr lang="zh-TW" altLang="en-US" sz="2400" b="0" strike="noStrike" spc="-1" dirty="0">
                <a:latin typeface="Arial"/>
              </a:rPr>
              <a:t>、</a:t>
            </a:r>
            <a:r>
              <a:rPr lang="en-US" altLang="zh-TW" sz="2400" b="0" strike="noStrike" spc="-1" dirty="0">
                <a:latin typeface="Arial"/>
              </a:rPr>
              <a:t>sum</a:t>
            </a:r>
            <a:r>
              <a:rPr lang="zh-TW" altLang="en-US" sz="2400" b="0" strike="noStrike" spc="-1" dirty="0">
                <a:latin typeface="Arial"/>
              </a:rPr>
              <a:t>、</a:t>
            </a:r>
            <a:r>
              <a:rPr lang="en-US" altLang="zh-TW" sz="2400" spc="-1" dirty="0">
                <a:latin typeface="Arial"/>
              </a:rPr>
              <a:t>max</a:t>
            </a:r>
            <a:r>
              <a:rPr lang="zh-TW" altLang="en-US" sz="2400" spc="-1" dirty="0">
                <a:latin typeface="Arial"/>
              </a:rPr>
              <a:t>、</a:t>
            </a:r>
            <a:r>
              <a:rPr lang="en-US" altLang="zh-TW" sz="2400" spc="-1" dirty="0">
                <a:latin typeface="Arial"/>
              </a:rPr>
              <a:t>min</a:t>
            </a:r>
            <a:r>
              <a:rPr lang="zh-TW" altLang="en-US" sz="2400" spc="-1" dirty="0">
                <a:latin typeface="Arial"/>
              </a:rPr>
              <a:t>、</a:t>
            </a:r>
            <a:r>
              <a:rPr lang="en-US" altLang="zh-TW" sz="2400" spc="-1" dirty="0" err="1">
                <a:latin typeface="Arial"/>
              </a:rPr>
              <a:t>avg</a:t>
            </a:r>
            <a:r>
              <a:rPr lang="zh-TW" altLang="en-US" sz="2400" spc="-1" dirty="0">
                <a:latin typeface="Arial"/>
              </a:rPr>
              <a:t>等</a:t>
            </a:r>
            <a:endParaRPr lang="en-US" altLang="zh-TW" sz="24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spc="-1" dirty="0">
                <a:latin typeface="Arial"/>
              </a:rPr>
              <a:t>使用</a:t>
            </a:r>
            <a:r>
              <a:rPr lang="en-US" altLang="zh-TW" sz="2400" spc="-1" dirty="0">
                <a:latin typeface="Arial"/>
              </a:rPr>
              <a:t>SQL</a:t>
            </a:r>
            <a:r>
              <a:rPr lang="zh-TW" altLang="en-US" sz="2400" spc="-1" dirty="0">
                <a:latin typeface="Arial"/>
              </a:rPr>
              <a:t>指令對資料庫的資料表執行</a:t>
            </a:r>
            <a:r>
              <a:rPr lang="en-US" altLang="zh-TW" sz="2400" spc="-1" dirty="0">
                <a:latin typeface="Arial"/>
              </a:rPr>
              <a:t>Group By</a:t>
            </a:r>
            <a:r>
              <a:rPr lang="zh-TW" altLang="en-US" sz="2400" spc="-1" dirty="0">
                <a:latin typeface="Arial"/>
              </a:rPr>
              <a:t>，</a:t>
            </a:r>
            <a:endParaRPr lang="en-US" altLang="zh-TW" sz="24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2400" spc="-1" dirty="0">
                <a:latin typeface="Arial"/>
              </a:rPr>
              <a:t>也可先將資料讀到</a:t>
            </a:r>
            <a:r>
              <a:rPr lang="en-US" altLang="zh-TW" sz="2400" spc="-1" dirty="0" err="1">
                <a:latin typeface="Arial"/>
              </a:rPr>
              <a:t>DataFrame</a:t>
            </a:r>
            <a:r>
              <a:rPr lang="zh-TW" altLang="en-US" sz="2400" spc="-1" dirty="0">
                <a:latin typeface="Arial"/>
              </a:rPr>
              <a:t>，再用</a:t>
            </a:r>
            <a:r>
              <a:rPr lang="en-US" altLang="zh-TW" sz="2400" spc="-1" dirty="0" err="1">
                <a:latin typeface="Arial"/>
              </a:rPr>
              <a:t>DataFrame.groupby</a:t>
            </a:r>
            <a:r>
              <a:rPr lang="zh-TW" altLang="en-US" sz="2400" spc="-1" dirty="0">
                <a:latin typeface="Arial"/>
              </a:rPr>
              <a:t>函數執行</a:t>
            </a:r>
            <a:r>
              <a:rPr lang="en-US" altLang="zh-TW" sz="2400" spc="-1" dirty="0">
                <a:latin typeface="Arial"/>
              </a:rPr>
              <a:t>Group By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流程圖: 磁碟 1"/>
          <p:cNvSpPr/>
          <p:nvPr/>
        </p:nvSpPr>
        <p:spPr>
          <a:xfrm>
            <a:off x="3871422" y="4083608"/>
            <a:ext cx="1038328" cy="90204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983888" y="4488354"/>
            <a:ext cx="650789" cy="23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87" y="4156482"/>
            <a:ext cx="3152410" cy="5625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8772" y="3929449"/>
            <a:ext cx="32258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cs typeface="Calibri" panose="020F0502020204030204" pitchFamily="34" charset="0"/>
              </a:rPr>
              <a:t>…</a:t>
            </a:r>
          </a:p>
          <a:p>
            <a:r>
              <a:rPr lang="en-US" altLang="zh-TW" sz="1600" dirty="0">
                <a:cs typeface="Calibri" panose="020F0502020204030204" pitchFamily="34" charset="0"/>
              </a:rPr>
              <a:t>…</a:t>
            </a:r>
          </a:p>
          <a:p>
            <a:r>
              <a:rPr lang="en-US" altLang="zh-TW" sz="1600" dirty="0">
                <a:cs typeface="Calibri" panose="020F0502020204030204" pitchFamily="34" charset="0"/>
              </a:rPr>
              <a:t>Res = </a:t>
            </a:r>
            <a:r>
              <a:rPr lang="en-US" altLang="zh-TW" sz="1600" dirty="0" err="1">
                <a:cs typeface="Calibri" panose="020F0502020204030204" pitchFamily="34" charset="0"/>
              </a:rPr>
              <a:t>cursor.execute</a:t>
            </a:r>
            <a:r>
              <a:rPr lang="en-US" altLang="zh-TW" sz="1600" dirty="0">
                <a:cs typeface="Calibri" panose="020F0502020204030204" pitchFamily="34" charset="0"/>
              </a:rPr>
              <a:t>(“…group by…”)</a:t>
            </a:r>
          </a:p>
          <a:p>
            <a:r>
              <a:rPr lang="en-US" altLang="zh-TW" sz="1600" dirty="0">
                <a:cs typeface="Calibri" panose="020F0502020204030204" pitchFamily="34" charset="0"/>
              </a:rPr>
              <a:t>…</a:t>
            </a:r>
          </a:p>
          <a:p>
            <a:r>
              <a:rPr lang="en-US" altLang="zh-TW" sz="1600" dirty="0"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0" name="左-右雙向箭號 9"/>
          <p:cNvSpPr/>
          <p:nvPr/>
        </p:nvSpPr>
        <p:spPr>
          <a:xfrm>
            <a:off x="3426582" y="4488354"/>
            <a:ext cx="370702" cy="1948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970275" y="4147257"/>
            <a:ext cx="6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read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415334" y="4106462"/>
            <a:ext cx="6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SQL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723495" y="3725268"/>
            <a:ext cx="14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DataFrame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向右箭號 17"/>
          <p:cNvSpPr/>
          <p:nvPr/>
        </p:nvSpPr>
        <p:spPr>
          <a:xfrm rot="5400000">
            <a:off x="6533746" y="4798023"/>
            <a:ext cx="468000" cy="230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880912" y="4703381"/>
            <a:ext cx="119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Group by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88" y="5233647"/>
            <a:ext cx="1854746" cy="112287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09" y="5233647"/>
            <a:ext cx="1854746" cy="11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12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zh-TW" sz="4400" b="0" strike="noStrike" spc="-1" dirty="0">
                <a:latin typeface="Arial"/>
              </a:rPr>
              <a:t>Group By</a:t>
            </a:r>
            <a:r>
              <a:rPr lang="zh-TW" altLang="en-US" sz="4400" b="0" strike="noStrike" spc="-1" dirty="0">
                <a:latin typeface="Arial"/>
              </a:rPr>
              <a:t> </a:t>
            </a:r>
            <a:r>
              <a:rPr lang="en-US" altLang="zh-TW" sz="4400" b="0" strike="noStrike" spc="-1" dirty="0">
                <a:latin typeface="Arial"/>
              </a:rPr>
              <a:t>In DataFrame</a:t>
            </a:r>
            <a:r>
              <a:rPr lang="en-US" altLang="zh-TW" sz="4400" b="0" strike="noStrike" spc="-1" baseline="-25000" dirty="0">
                <a:latin typeface="Arial"/>
              </a:rPr>
              <a:t>-1</a:t>
            </a:r>
            <a:endParaRPr lang="en-US" sz="4400" b="0" strike="noStrike" spc="-1" baseline="-25000" dirty="0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2AF919-F633-4B61-8113-C6CC359F2C8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57200" y="1268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538287"/>
            <a:ext cx="8334375" cy="4726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stomShape 5"/>
          <p:cNvSpPr/>
          <p:nvPr/>
        </p:nvSpPr>
        <p:spPr>
          <a:xfrm>
            <a:off x="4716016" y="4786200"/>
            <a:ext cx="2735640" cy="1007640"/>
          </a:xfrm>
          <a:prstGeom prst="borderCallout1">
            <a:avLst>
              <a:gd name="adj1" fmla="val -1250"/>
              <a:gd name="adj2" fmla="val 48842"/>
              <a:gd name="adj3" fmla="val -57918"/>
              <a:gd name="adj4" fmla="val 98089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TW" altLang="en-US" sz="1800" b="0" strike="noStrike" spc="-1" dirty="0">
                <a:latin typeface="Arial"/>
              </a:rPr>
              <a:t>針對</a:t>
            </a:r>
            <a:r>
              <a:rPr lang="en-US" altLang="zh-TW" spc="-1" dirty="0">
                <a:latin typeface="Arial"/>
              </a:rPr>
              <a:t>salary</a:t>
            </a:r>
            <a:r>
              <a:rPr lang="zh-TW" altLang="en-US" spc="-1" dirty="0">
                <a:latin typeface="Arial"/>
              </a:rPr>
              <a:t>欄位使用「</a:t>
            </a:r>
            <a:r>
              <a:rPr lang="en-US" altLang="zh-TW" spc="-1" dirty="0">
                <a:latin typeface="Arial"/>
              </a:rPr>
              <a:t>mean</a:t>
            </a:r>
            <a:r>
              <a:rPr lang="zh-TW" altLang="en-US" spc="-1" dirty="0">
                <a:latin typeface="Arial"/>
              </a:rPr>
              <a:t>」</a:t>
            </a:r>
            <a:r>
              <a:rPr lang="en-US" altLang="zh-TW" spc="-1" dirty="0">
                <a:latin typeface="Arial"/>
              </a:rPr>
              <a:t>aggregate function</a:t>
            </a:r>
            <a:r>
              <a:rPr lang="zh-TW" altLang="en-US" spc="-1" dirty="0">
                <a:latin typeface="Arial"/>
              </a:rPr>
              <a:t>取得平均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3411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zh-TW" sz="4400" b="0" strike="noStrike" spc="-1" dirty="0">
                <a:latin typeface="Arial"/>
              </a:rPr>
              <a:t>Group By</a:t>
            </a:r>
            <a:r>
              <a:rPr lang="zh-TW" altLang="en-US" sz="4400" b="0" strike="noStrike" spc="-1" dirty="0">
                <a:latin typeface="Arial"/>
              </a:rPr>
              <a:t> </a:t>
            </a:r>
            <a:r>
              <a:rPr lang="en-US" altLang="zh-TW" sz="4400" b="0" strike="noStrike" spc="-1" dirty="0">
                <a:latin typeface="Arial"/>
              </a:rPr>
              <a:t>In DataFrame</a:t>
            </a:r>
            <a:r>
              <a:rPr lang="en-US" altLang="zh-TW" sz="4400" b="0" strike="noStrike" spc="-1" baseline="-25000" dirty="0">
                <a:latin typeface="Arial"/>
              </a:rPr>
              <a:t>-2</a:t>
            </a:r>
            <a:endParaRPr lang="en-US" sz="4400" b="0" strike="noStrike" spc="-1" baseline="-25000" dirty="0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12AF919-F633-4B61-8113-C6CC359F2C8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57200" y="1268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1420667" y="1532760"/>
          <a:ext cx="6301946" cy="414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aggregate functions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count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altLang="zh-CN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的數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量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值的總和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mean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值的平均值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median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altLang="zh-CN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的中位數</a:t>
                      </a:r>
                      <a:endParaRPr lang="zh-CN" alt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std、var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樣本標準差、變異數</a:t>
                      </a:r>
                      <a:endParaRPr lang="zh-CN" alt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min、max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值的最小值、最大值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值的積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first、last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個、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後一個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altLang="zh-CN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</a:t>
                      </a:r>
                      <a:endParaRPr lang="en-US" altLang="zh-CN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1315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關閉MySQL連線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cursor.close() #避免佔用過多資源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connect.close() #避免占用對MySQL的連線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7FEA112-1060-4CC5-B9DB-9D8C7CDE531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055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</a:rPr>
              <a:t>安裝pymongo套件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執行指令便可安裝，安裝前須先確認Mongo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DB已安裝完成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。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358B2EB-F84F-434E-85FE-685478903D5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75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45" name="圖片 5"/>
          <p:cNvPicPr/>
          <p:nvPr/>
        </p:nvPicPr>
        <p:blipFill>
          <a:blip r:embed="rId2"/>
          <a:stretch/>
        </p:blipFill>
        <p:spPr>
          <a:xfrm>
            <a:off x="280080" y="2777760"/>
            <a:ext cx="8583120" cy="2422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32258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環境準備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1268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使用指令啟動MongoDB服務。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98C4D4C-E0CF-43F7-8909-294A2453F53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76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49" name="圖片 4"/>
          <p:cNvPicPr/>
          <p:nvPr/>
        </p:nvPicPr>
        <p:blipFill>
          <a:blip r:embed="rId2"/>
          <a:stretch/>
        </p:blipFill>
        <p:spPr>
          <a:xfrm>
            <a:off x="452880" y="1772640"/>
            <a:ext cx="8237520" cy="3188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0" name="CustomShape 4"/>
          <p:cNvSpPr/>
          <p:nvPr/>
        </p:nvSpPr>
        <p:spPr>
          <a:xfrm>
            <a:off x="486000" y="5157360"/>
            <a:ext cx="6893640" cy="863280"/>
          </a:xfrm>
          <a:prstGeom prst="borderCallout1">
            <a:avLst>
              <a:gd name="adj1" fmla="val -1092"/>
              <a:gd name="adj2" fmla="val 50329"/>
              <a:gd name="adj3" fmla="val -341651"/>
              <a:gd name="adj4" fmla="val 54826"/>
            </a:avLst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mongod.exe --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dbpath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資料存放路徑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資料存放路徑需自行建立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5059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Mongo DB常見名詞簡介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52" name="Table 2"/>
          <p:cNvGraphicFramePr/>
          <p:nvPr>
            <p:extLst/>
          </p:nvPr>
        </p:nvGraphicFramePr>
        <p:xfrm>
          <a:off x="923026" y="1600200"/>
          <a:ext cx="7401464" cy="405384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370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Mongo DB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MySQL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Database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>
                          <a:latin typeface="+mj-ea"/>
                          <a:ea typeface="+mj-ea"/>
                        </a:rPr>
                        <a:t>Database</a:t>
                      </a:r>
                      <a:endParaRPr lang="en-US" sz="3200" b="0" strike="noStrike" spc="-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Collection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>
                          <a:latin typeface="+mj-ea"/>
                          <a:ea typeface="+mj-ea"/>
                        </a:rPr>
                        <a:t>Table</a:t>
                      </a:r>
                      <a:endParaRPr lang="en-US" sz="3200" b="0" strike="noStrike" spc="-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Document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Row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Field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Column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Index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strike="noStrike" spc="-1" dirty="0">
                          <a:latin typeface="+mj-ea"/>
                          <a:ea typeface="+mj-ea"/>
                        </a:rPr>
                        <a:t>Index</a:t>
                      </a:r>
                      <a:endParaRPr lang="en-US" sz="3200" b="0" strike="noStrike" spc="-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r>
                        <a:rPr lang="en-US" altLang="zh-TW" sz="3200" dirty="0">
                          <a:latin typeface="+mj-ea"/>
                          <a:ea typeface="+mj-ea"/>
                        </a:rPr>
                        <a:t>Aggregate</a:t>
                      </a:r>
                      <a:endParaRPr lang="zh-TW" alt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>
                          <a:latin typeface="+mj-ea"/>
                          <a:ea typeface="+mj-ea"/>
                        </a:rPr>
                        <a:t>Group</a:t>
                      </a:r>
                      <a:endParaRPr lang="zh-TW" altLang="en-US" sz="3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58AEEBD-B437-4D51-899B-B84AF728EEB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52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與MongoDB連線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71FB975-AF9C-4710-A8F9-46FC0C127D8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78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56" name="內容版面配置區 9"/>
          <p:cNvPicPr/>
          <p:nvPr/>
        </p:nvPicPr>
        <p:blipFill>
          <a:blip r:embed="rId2"/>
          <a:stretch/>
        </p:blipFill>
        <p:spPr>
          <a:xfrm>
            <a:off x="1013400" y="1623960"/>
            <a:ext cx="7116840" cy="3316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7" name="CustomShape 3"/>
          <p:cNvSpPr/>
          <p:nvPr/>
        </p:nvSpPr>
        <p:spPr>
          <a:xfrm>
            <a:off x="5538600" y="5147280"/>
            <a:ext cx="2591640" cy="715930"/>
          </a:xfrm>
          <a:prstGeom prst="borderCallout1">
            <a:avLst>
              <a:gd name="adj1" fmla="val 52167"/>
              <a:gd name="adj2" fmla="val 118"/>
              <a:gd name="adj3" fmla="val -151551"/>
              <a:gd name="adj4" fmla="val -3784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顯示目前在Mongo DB中的資料庫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028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標題 71"/>
          <p:cNvSpPr>
            <a:spLocks noGrp="1"/>
          </p:cNvSpPr>
          <p:nvPr>
            <p:ph type="title"/>
          </p:nvPr>
        </p:nvSpPr>
        <p:spPr>
          <a:xfrm>
            <a:off x="503339" y="175846"/>
            <a:ext cx="8012011" cy="94088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版本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695FEC-32F0-4BA1-ABC9-8BDC6DB0EA9F}" type="slidenum">
              <a:rPr kumimoji="1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+mj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charset="-120"/>
              <a:cs typeface="+mj-cs"/>
            </a:endParaRPr>
          </a:p>
        </p:txBody>
      </p:sp>
      <p:sp>
        <p:nvSpPr>
          <p:cNvPr id="73" name="Text Box 57"/>
          <p:cNvSpPr txBox="1">
            <a:spLocks noChangeArrowheads="1"/>
          </p:cNvSpPr>
          <p:nvPr/>
        </p:nvSpPr>
        <p:spPr bwMode="auto">
          <a:xfrm>
            <a:off x="503339" y="1282547"/>
            <a:ext cx="8322906" cy="4371804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2 vs. Python 3?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為什麼用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2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許多函式庫尚未完成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3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的移植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2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最後一個開發版本將維持在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2.7.10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，並且不會再有新版（不再加新功能），除非有重大安全才會釋出安全更新版。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為什麼用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3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更強大更方便的語法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更強大更方便的函式庫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Python 3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 panose="03000509000000000000" pitchFamily="65" charset="-120"/>
                <a:cs typeface="Calibri" panose="020F0502020204030204" pitchFamily="34" charset="0"/>
              </a:rPr>
              <a:t>是目前官方持續開發（加新功能）的版本。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43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-27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新增資料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59" name="內容版面配置區 4"/>
          <p:cNvPicPr/>
          <p:nvPr/>
        </p:nvPicPr>
        <p:blipFill>
          <a:blip r:embed="rId2"/>
          <a:stretch/>
        </p:blipFill>
        <p:spPr>
          <a:xfrm>
            <a:off x="1958400" y="980640"/>
            <a:ext cx="5226120" cy="5821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6563064-8F23-43F3-981C-1E8F17B6FB9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6082920" y="1124640"/>
            <a:ext cx="2161800" cy="935280"/>
          </a:xfrm>
          <a:prstGeom prst="borderCallout1">
            <a:avLst>
              <a:gd name="adj1" fmla="val 49615"/>
              <a:gd name="adj2" fmla="val 682"/>
              <a:gd name="adj3" fmla="val 39640"/>
              <a:gd name="adj4" fmla="val -24249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此時的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database、collection尚未被建立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7164360" y="2925000"/>
            <a:ext cx="1871640" cy="791280"/>
          </a:xfrm>
          <a:prstGeom prst="borderCallout1">
            <a:avLst>
              <a:gd name="adj1" fmla="val 48814"/>
              <a:gd name="adj2" fmla="val -193"/>
              <a:gd name="adj3" fmla="val 32410"/>
              <a:gd name="adj4" fmla="val -24533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document以Dict格式儲存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18360" y="3861000"/>
            <a:ext cx="2447640" cy="1367280"/>
          </a:xfrm>
          <a:prstGeom prst="borderCallout1">
            <a:avLst>
              <a:gd name="adj1" fmla="val 49174"/>
              <a:gd name="adj2" fmla="val 99605"/>
              <a:gd name="adj3" fmla="val 174994"/>
              <a:gd name="adj4" fmla="val 134470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Insert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時，若無設定_id，將自動產生”_id”作為主鍵。若database或collection尚未被建立時，就會在此建立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6948360" y="5517360"/>
            <a:ext cx="2077560" cy="863280"/>
          </a:xfrm>
          <a:prstGeom prst="borderCallout1">
            <a:avLst>
              <a:gd name="adj1" fmla="val 48814"/>
              <a:gd name="adj2" fmla="val -193"/>
              <a:gd name="adj3" fmla="val 113079"/>
              <a:gd name="adj4" fmla="val -4736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Insert </a:t>
            </a: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many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時，需將多筆document存放於list中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150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查詢資料-1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66" name="內容版面配置區 4"/>
          <p:cNvPicPr/>
          <p:nvPr/>
        </p:nvPicPr>
        <p:blipFill>
          <a:blip r:embed="rId2"/>
          <a:stretch/>
        </p:blipFill>
        <p:spPr>
          <a:xfrm>
            <a:off x="337320" y="1196640"/>
            <a:ext cx="8469000" cy="3314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7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0A6442-C497-4B50-A7C5-398ADD9532C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043640" y="4509000"/>
            <a:ext cx="698400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Find_one</a:t>
            </a: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()：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回傳一個Dict，為符合條件的第一筆document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Find()：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回傳pymongo.cursor.Cursor物件，儲存多筆符合條件的document並個別存放於Dict中，可對此cursor物件做迭代來取得各個Dict。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1103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查詢條件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270" name="Table 2"/>
          <p:cNvGraphicFramePr/>
          <p:nvPr/>
        </p:nvGraphicFramePr>
        <p:xfrm>
          <a:off x="457200" y="1268640"/>
          <a:ext cx="8229240" cy="3870000"/>
        </p:xfrm>
        <a:graphic>
          <a:graphicData uri="http://schemas.openxmlformats.org/drawingml/2006/table">
            <a:tbl>
              <a:tblPr/>
              <a:tblGrid>
                <a:gridCol w="238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條件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In Mongo DB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In MySQL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Equal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{“age”:20}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age = 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Equal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{“age”:{“$ne”:20}}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age != 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Less Than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{“height”:{“$lt”:160}}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height &lt; 160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Less Than and Equal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{“height”:{“$lte”:160}}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height &lt;= 160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Greater Than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{“weight”:{“$gt”:40}}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weight &gt; 40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Greater Than and Equal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{“weight”:{“$gte”:40}}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weight &gt;= 40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{“age”: {“$gte”: 18, “$lt”: 24}}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age &gt;= 18 and age &lt;24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{“$or” : [{“height”: 180}, {“weight”: 50}]}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Where height = 180 or weight = 50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E2E9697-4D69-438C-9AFE-6912BD74CEB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67640" y="5157360"/>
            <a:ext cx="2591640" cy="1007280"/>
          </a:xfrm>
          <a:prstGeom prst="borderCallout1">
            <a:avLst>
              <a:gd name="adj1" fmla="val 11"/>
              <a:gd name="adj2" fmla="val 50190"/>
              <a:gd name="adj3" fmla="val -112022"/>
              <a:gd name="adj4" fmla="val 91806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{}中的「,」視為and，{條件1, 條件2}就代表條件1、條件2需成立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4969260" y="5445224"/>
            <a:ext cx="3167640" cy="1007280"/>
          </a:xfrm>
          <a:prstGeom prst="borderCallout1">
            <a:avLst>
              <a:gd name="adj1" fmla="val 11"/>
              <a:gd name="adj2" fmla="val 50190"/>
              <a:gd name="adj3" fmla="val -58179"/>
              <a:gd name="adj4" fmla="val 6193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[]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中的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「,」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視為or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，[{條件1}, {條件2}]就代表條件1、條件2</a:t>
            </a:r>
            <a:r>
              <a:rPr lang="zh-TW" alt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擇一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成立即可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0166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查詢條件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4F46B4-13B9-4FF1-8647-4F39D011096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65720" y="1268640"/>
            <a:ext cx="2067480" cy="5302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Collection：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{“name”: “person1”,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“age”: 20,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“gender”: “M”,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“height” : 170,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“weight”: 60,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…},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{“name”: “person2”,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“age”: 24,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“gender”: “F”,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“height” : 160,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“weight”: 48,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…},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{“name”: “person3”,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“age”: 28,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“gender”: “M”,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“height” : 175,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“weight”: 62,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…},…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3168000" y="2690280"/>
            <a:ext cx="2807640" cy="14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Your condition：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{“age”: {$lt: 25,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         $gte: 20},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$or: [{“height”: {$gt: 165}},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      {“weight”: {$lt: 50}}]}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6310080" y="1268640"/>
            <a:ext cx="2067480" cy="3656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Result：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{“name”: “person1”,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“age”: 20,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“gender”: “M”,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“height” : 170,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“weight”: 60,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…},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{“name”: “person2”,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“age”: 24,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“gender”: “F”,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“height” : 160,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“weight”: 48,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…},…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5418000" y="1772640"/>
            <a:ext cx="554040" cy="36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0" name="CustomShape 7"/>
          <p:cNvSpPr/>
          <p:nvPr/>
        </p:nvSpPr>
        <p:spPr>
          <a:xfrm>
            <a:off x="5770440" y="4594680"/>
            <a:ext cx="410760" cy="36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1" name="CustomShape 8"/>
          <p:cNvSpPr/>
          <p:nvPr/>
        </p:nvSpPr>
        <p:spPr>
          <a:xfrm flipH="1">
            <a:off x="4715280" y="2142000"/>
            <a:ext cx="978840" cy="97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9"/>
          <p:cNvSpPr/>
          <p:nvPr/>
        </p:nvSpPr>
        <p:spPr>
          <a:xfrm flipH="1">
            <a:off x="4931280" y="2142000"/>
            <a:ext cx="762840" cy="128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0"/>
          <p:cNvSpPr/>
          <p:nvPr/>
        </p:nvSpPr>
        <p:spPr>
          <a:xfrm flipH="1" flipV="1">
            <a:off x="5867280" y="3862440"/>
            <a:ext cx="107280" cy="73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199482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查詢資料-2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85" name="內容版面配置區 4"/>
          <p:cNvPicPr/>
          <p:nvPr/>
        </p:nvPicPr>
        <p:blipFill>
          <a:blip r:embed="rId2"/>
          <a:stretch/>
        </p:blipFill>
        <p:spPr>
          <a:xfrm>
            <a:off x="24840" y="1412640"/>
            <a:ext cx="9093600" cy="33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C5BA8FA-9098-4700-B834-267294A5959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562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修改資料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88" name="內容版面配置區 4"/>
          <p:cNvPicPr/>
          <p:nvPr/>
        </p:nvPicPr>
        <p:blipFill>
          <a:blip r:embed="rId3"/>
          <a:stretch/>
        </p:blipFill>
        <p:spPr>
          <a:xfrm>
            <a:off x="213480" y="1196640"/>
            <a:ext cx="8716680" cy="5520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CCBECD2-1974-4F77-97D9-0FFB05C9BF1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431800" y="2228760"/>
            <a:ext cx="5938920" cy="1187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傳入參數為（條件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新的值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）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update_one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只修改符合條件的第一筆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，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lang="en-US" sz="1800" b="0" strike="noStrike" spc="-1" dirty="0" err="1">
                <a:solidFill>
                  <a:srgbClr val="FF0000"/>
                </a:solidFill>
                <a:latin typeface="Calibri"/>
                <a:ea typeface="DejaVu Sans"/>
              </a:rPr>
              <a:t>update_many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則可修改符合條件的所有document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replace沒有many的用法，只能取代符合條件的第一筆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0722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刪除資料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92" name="內容版面配置區 4"/>
          <p:cNvPicPr/>
          <p:nvPr/>
        </p:nvPicPr>
        <p:blipFill>
          <a:blip r:embed="rId2"/>
          <a:stretch/>
        </p:blipFill>
        <p:spPr>
          <a:xfrm>
            <a:off x="158040" y="1412640"/>
            <a:ext cx="8827200" cy="2439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66DA4EC-9302-40A9-B524-3115B599337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746880" y="1782000"/>
            <a:ext cx="4246560" cy="36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需傳入條件，並也提供delete_many方法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43517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8880" cy="6150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Group By in MongoDB</a:t>
            </a:r>
            <a:r>
              <a:rPr lang="en-US" sz="4400" b="0" strike="noStrike" spc="-1" baseline="-25000" dirty="0">
                <a:solidFill>
                  <a:srgbClr val="000000"/>
                </a:solidFill>
                <a:latin typeface="Calibri"/>
              </a:rPr>
              <a:t>-1</a:t>
            </a:r>
            <a:endParaRPr lang="en-US" sz="4400" b="0" strike="noStrike" spc="-1" baseline="-25000" dirty="0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358B2EB-F84F-434E-85FE-685478903D5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86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00" y="1196752"/>
            <a:ext cx="6024200" cy="4024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stomShape 4"/>
          <p:cNvSpPr/>
          <p:nvPr/>
        </p:nvSpPr>
        <p:spPr>
          <a:xfrm>
            <a:off x="6441456" y="1715530"/>
            <a:ext cx="2591640" cy="1007280"/>
          </a:xfrm>
          <a:prstGeom prst="borderCallout1">
            <a:avLst>
              <a:gd name="adj1" fmla="val 11"/>
              <a:gd name="adj2" fmla="val 50190"/>
              <a:gd name="adj3" fmla="val -23134"/>
              <a:gd name="adj4" fmla="val 41455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TW" altLang="en-US" sz="1800" b="0" strike="noStrike" spc="-1" dirty="0">
                <a:latin typeface="Arial"/>
              </a:rPr>
              <a:t>使用</a:t>
            </a:r>
            <a:r>
              <a:rPr lang="en-US" altLang="zh-TW" sz="1800" b="0" strike="noStrike" spc="-1" dirty="0">
                <a:latin typeface="Arial"/>
              </a:rPr>
              <a:t>aggregate</a:t>
            </a:r>
            <a:r>
              <a:rPr lang="zh-TW" altLang="en-US" sz="1800" b="0" strike="noStrike" spc="-1" dirty="0">
                <a:latin typeface="Arial"/>
              </a:rPr>
              <a:t>方法並傳入</a:t>
            </a:r>
            <a:r>
              <a:rPr lang="en-US" altLang="zh-TW" sz="1800" b="0" strike="noStrike" spc="-1" dirty="0">
                <a:latin typeface="Arial"/>
              </a:rPr>
              <a:t>list</a:t>
            </a:r>
            <a:r>
              <a:rPr lang="zh-TW" altLang="en-US" sz="1800" b="0" strike="noStrike" spc="-1" dirty="0">
                <a:latin typeface="Arial"/>
              </a:rPr>
              <a:t>，</a:t>
            </a:r>
            <a:r>
              <a:rPr lang="en-US" altLang="zh-TW" sz="1800" b="0" strike="noStrike" spc="-1" dirty="0">
                <a:latin typeface="Arial"/>
              </a:rPr>
              <a:t>list</a:t>
            </a:r>
            <a:r>
              <a:rPr lang="zh-TW" altLang="en-US" sz="1800" b="0" strike="noStrike" spc="-1" dirty="0">
                <a:latin typeface="Arial"/>
              </a:rPr>
              <a:t>應依序存放對此</a:t>
            </a:r>
            <a:r>
              <a:rPr lang="en-US" altLang="zh-TW" sz="1800" b="0" strike="noStrike" spc="-1" dirty="0">
                <a:latin typeface="Arial"/>
              </a:rPr>
              <a:t>collection</a:t>
            </a:r>
            <a:r>
              <a:rPr lang="zh-TW" altLang="en-US" sz="1800" b="0" strike="noStrike" spc="-1" dirty="0">
                <a:latin typeface="Arial"/>
              </a:rPr>
              <a:t>的操作。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47547" y="5427939"/>
            <a:ext cx="2808312" cy="1007280"/>
          </a:xfrm>
          <a:prstGeom prst="borderCallout1">
            <a:avLst>
              <a:gd name="adj1" fmla="val 11"/>
              <a:gd name="adj2" fmla="val 50190"/>
              <a:gd name="adj3" fmla="val -289107"/>
              <a:gd name="adj4" fmla="val 95013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TW" altLang="en-US" sz="1800" b="0" strike="noStrike" spc="-1" dirty="0">
                <a:latin typeface="Arial"/>
              </a:rPr>
              <a:t>使用</a:t>
            </a:r>
            <a:r>
              <a:rPr lang="en-US" altLang="zh-TW" sz="1800" b="0" strike="noStrike" spc="-1" dirty="0">
                <a:latin typeface="Arial"/>
              </a:rPr>
              <a:t>$group</a:t>
            </a:r>
            <a:r>
              <a:rPr lang="zh-TW" altLang="en-US" sz="1800" b="0" strike="noStrike" spc="-1" dirty="0">
                <a:latin typeface="Arial"/>
              </a:rPr>
              <a:t>進行分組，</a:t>
            </a:r>
            <a:r>
              <a:rPr lang="zh-TW" altLang="en-US" spc="-1" dirty="0">
                <a:latin typeface="Arial"/>
              </a:rPr>
              <a:t>「</a:t>
            </a:r>
            <a:r>
              <a:rPr lang="en-US" altLang="zh-TW" spc="-1" dirty="0">
                <a:latin typeface="Arial"/>
              </a:rPr>
              <a:t>_id</a:t>
            </a:r>
            <a:r>
              <a:rPr lang="zh-TW" altLang="en-US" spc="-1" dirty="0">
                <a:latin typeface="Arial"/>
              </a:rPr>
              <a:t>」則是要分組的欄位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4992460" y="5307616"/>
            <a:ext cx="2591640" cy="1247925"/>
          </a:xfrm>
          <a:prstGeom prst="borderCallout1">
            <a:avLst>
              <a:gd name="adj1" fmla="val 11"/>
              <a:gd name="adj2" fmla="val 50190"/>
              <a:gd name="adj3" fmla="val -185074"/>
              <a:gd name="adj4" fmla="val -5379"/>
            </a:avLst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TW" altLang="en-US" sz="1800" b="0" strike="noStrike" spc="-1" dirty="0">
                <a:latin typeface="Arial"/>
              </a:rPr>
              <a:t>「</a:t>
            </a:r>
            <a:r>
              <a:rPr lang="en-US" altLang="zh-TW" sz="1800" b="0" strike="noStrike" spc="-1" dirty="0">
                <a:latin typeface="Arial"/>
              </a:rPr>
              <a:t>_id</a:t>
            </a:r>
            <a:r>
              <a:rPr lang="zh-TW" altLang="en-US" sz="1800" b="0" strike="noStrike" spc="-1" dirty="0">
                <a:latin typeface="Arial"/>
              </a:rPr>
              <a:t>」以外的欄位則是欲顯示的資訊，通常會搭配</a:t>
            </a:r>
            <a:r>
              <a:rPr lang="en-US" altLang="zh-TW" sz="1800" b="0" strike="noStrike" spc="-1" dirty="0">
                <a:latin typeface="Arial"/>
              </a:rPr>
              <a:t>$</a:t>
            </a:r>
            <a:r>
              <a:rPr lang="en-US" altLang="zh-TW" sz="1800" b="0" strike="noStrike" spc="-1" dirty="0" err="1">
                <a:latin typeface="Arial"/>
              </a:rPr>
              <a:t>avg</a:t>
            </a:r>
            <a:r>
              <a:rPr lang="zh-TW" altLang="en-US" sz="1800" b="0" strike="noStrike" spc="-1" dirty="0">
                <a:latin typeface="Arial"/>
              </a:rPr>
              <a:t>、</a:t>
            </a:r>
            <a:r>
              <a:rPr lang="en-US" altLang="zh-TW" sz="1800" b="0" strike="noStrike" spc="-1" dirty="0">
                <a:latin typeface="Arial"/>
              </a:rPr>
              <a:t>$sum</a:t>
            </a:r>
            <a:r>
              <a:rPr lang="zh-TW" altLang="en-US" sz="1800" b="0" strike="noStrike" spc="-1" dirty="0">
                <a:latin typeface="Arial"/>
              </a:rPr>
              <a:t>等</a:t>
            </a:r>
            <a:r>
              <a:rPr lang="en-US" altLang="zh-TW" sz="1800" b="0" strike="noStrike" spc="-1" dirty="0">
                <a:latin typeface="Arial"/>
              </a:rPr>
              <a:t>aggregate function</a:t>
            </a:r>
            <a:r>
              <a:rPr lang="zh-TW" altLang="en-US" sz="1800" b="0" strike="noStrike" spc="-1" dirty="0">
                <a:latin typeface="Arial"/>
              </a:rPr>
              <a:t>使用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359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Group By in MongoDB</a:t>
            </a:r>
            <a:r>
              <a:rPr lang="en-US" sz="4400" b="0" strike="noStrike" spc="-1" baseline="-25000" dirty="0">
                <a:solidFill>
                  <a:srgbClr val="000000"/>
                </a:solidFill>
                <a:latin typeface="Calibri"/>
              </a:rPr>
              <a:t>-</a:t>
            </a:r>
            <a:r>
              <a:rPr lang="en-US" altLang="zh-TW" sz="4400" b="0" strike="noStrike" spc="-1" baseline="-25000" dirty="0">
                <a:solidFill>
                  <a:srgbClr val="000000"/>
                </a:solidFill>
                <a:latin typeface="Calibri"/>
              </a:rPr>
              <a:t>2</a:t>
            </a:r>
            <a:endParaRPr lang="en-US" sz="4400" b="0" strike="noStrike" spc="-1" baseline="-25000" dirty="0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358B2EB-F84F-434E-85FE-685478903D5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87</a:t>
            </a:fld>
            <a:endParaRPr lang="en-US" sz="1200" b="0" strike="noStrike" spc="-1">
              <a:latin typeface="Arial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20661" y="1348606"/>
          <a:ext cx="6864424" cy="3345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7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aggregate functions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$sum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總和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avg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平均值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stdDevPop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母體標準差</a:t>
                      </a:r>
                      <a:endParaRPr lang="zh-CN" alt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r>
                        <a:rPr lang="en-US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stdDev</a:t>
                      </a:r>
                      <a:r>
                        <a:rPr lang="en-US" altLang="zh-TW" sz="24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Samp</a:t>
                      </a:r>
                      <a:endParaRPr 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樣本標準差</a:t>
                      </a:r>
                      <a:endParaRPr lang="zh-CN" altLang="en-US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min、</a:t>
                      </a:r>
                      <a:r>
                        <a:rPr lang="en-US" altLang="zh-TW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值的最小值、最大值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$first、$last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個、</a:t>
                      </a:r>
                      <a:r>
                        <a:rPr lang="zh-CN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</a:t>
                      </a:r>
                      <a:r>
                        <a:rPr lang="zh-TW" altLang="en-US" sz="2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後一個值</a:t>
                      </a:r>
                      <a:endParaRPr lang="en-US" altLang="zh-CN" sz="24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320661" y="480631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count</a:t>
            </a:r>
            <a:r>
              <a:rPr lang="zh-TW" altLang="en-US" dirty="0"/>
              <a:t>可以用</a:t>
            </a:r>
            <a:r>
              <a:rPr lang="en-US" altLang="zh-TW" dirty="0"/>
              <a:t>{$sum: 1}</a:t>
            </a:r>
            <a:r>
              <a:rPr lang="zh-TW" altLang="en-US" dirty="0"/>
              <a:t>實作</a:t>
            </a:r>
          </a:p>
        </p:txBody>
      </p:sp>
      <p:sp>
        <p:nvSpPr>
          <p:cNvPr id="7" name="CustomShape 4"/>
          <p:cNvSpPr/>
          <p:nvPr/>
        </p:nvSpPr>
        <p:spPr>
          <a:xfrm>
            <a:off x="1320661" y="5288182"/>
            <a:ext cx="6709445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程式的最後，應使用client.close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()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來關閉與Mongo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DB的連線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172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9218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安裝 </a:t>
            </a:r>
            <a:r>
              <a:rPr kumimoji="1"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3B18-FF7E-4525-ACA0-718BBAB40E44}" type="slidenum">
              <a:rPr lang="zh-TW" altLang="en-US" smtClean="0">
                <a:solidFill>
                  <a:prstClr val="black"/>
                </a:solidFill>
              </a:rPr>
              <a:pPr/>
              <a:t>8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914400" y="1479429"/>
            <a:ext cx="7708568" cy="3849624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marL="342900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lang="zh-TW" altLang="en-US" sz="2400" dirty="0">
                <a:latin typeface="+mj-ea"/>
                <a:ea typeface="+mj-ea"/>
              </a:rPr>
              <a:t>安裝</a:t>
            </a:r>
            <a:r>
              <a:rPr lang="en-US" altLang="zh-TW" sz="2400" dirty="0">
                <a:latin typeface="+mj-ea"/>
                <a:ea typeface="+mj-ea"/>
              </a:rPr>
              <a:t>IDE:</a:t>
            </a:r>
          </a:p>
          <a:p>
            <a:pPr lvl="1" eaLnBrk="0" hangingPunct="0">
              <a:spcBef>
                <a:spcPts val="600"/>
              </a:spcBef>
            </a:pPr>
            <a:r>
              <a:rPr lang="en-US" altLang="zh-TW" sz="2400" dirty="0">
                <a:latin typeface="+mj-ea"/>
                <a:ea typeface="+mj-ea"/>
              </a:rPr>
              <a:t>Anaconda:</a:t>
            </a:r>
          </a:p>
          <a:p>
            <a:pPr lvl="2" eaLnBrk="0" hangingPunct="0">
              <a:spcBef>
                <a:spcPts val="600"/>
              </a:spcBef>
            </a:pP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  <a:hlinkClick r:id="rId3"/>
              </a:rPr>
              <a:t>https://www.continuum.io/downloads</a:t>
            </a:r>
            <a:endParaRPr kumimoji="0"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2" eaLnBrk="0" hangingPunct="0">
              <a:spcBef>
                <a:spcPts val="600"/>
              </a:spcBef>
            </a:pPr>
            <a:endParaRPr kumimoji="0"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Windows:</a:t>
            </a:r>
          </a:p>
          <a:p>
            <a:pPr eaLnBrk="0" hangingPunct="0">
              <a:spcBef>
                <a:spcPts val="600"/>
              </a:spcBef>
            </a:pP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  <a:hlinkClick r:id="rId4"/>
              </a:rPr>
              <a:t>https://www.python.org/downloads/windows/</a:t>
            </a:r>
            <a:endParaRPr kumimoji="0"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 eaLnBrk="0" hangingPunct="0">
              <a:spcBef>
                <a:spcPts val="600"/>
              </a:spcBef>
              <a:buFont typeface="Wingdings" charset="2"/>
              <a:buChar char="Ø"/>
            </a:pP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Mac:</a:t>
            </a:r>
          </a:p>
          <a:p>
            <a:pPr lvl="2" eaLnBrk="0" hangingPunct="0">
              <a:spcBef>
                <a:spcPts val="600"/>
              </a:spcBef>
            </a:pPr>
            <a:r>
              <a:rPr kumimoji="0" lang="en-US" altLang="zh-TW" sz="2400" dirty="0">
                <a:latin typeface="+mj-ea"/>
                <a:ea typeface="+mj-ea"/>
                <a:cs typeface="Times New Roman" panose="02020603050405020304" pitchFamily="18" charset="0"/>
                <a:hlinkClick r:id="rId5"/>
              </a:rPr>
              <a:t>https://www.python.org/downloads/</a:t>
            </a:r>
            <a:endParaRPr kumimoji="0"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 eaLnBrk="0" hangingPunct="0">
              <a:spcBef>
                <a:spcPts val="600"/>
              </a:spcBef>
            </a:pPr>
            <a:endParaRPr kumimoji="0"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3598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訂設計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公正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10854</TotalTime>
  <Words>2620</Words>
  <Application>Microsoft Office PowerPoint</Application>
  <PresentationFormat>如螢幕大小 (4:3)</PresentationFormat>
  <Paragraphs>638</Paragraphs>
  <Slides>88</Slides>
  <Notes>55</Notes>
  <HiddenSlides>2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88</vt:i4>
      </vt:variant>
    </vt:vector>
  </HeadingPairs>
  <TitlesOfParts>
    <vt:vector size="109" baseType="lpstr">
      <vt:lpstr>Arial Unicode MS</vt:lpstr>
      <vt:lpstr>BiauKai</vt:lpstr>
      <vt:lpstr>DejaVu Sans</vt:lpstr>
      <vt:lpstr>Mangal</vt:lpstr>
      <vt:lpstr>微軟正黑體</vt:lpstr>
      <vt:lpstr>新細明體</vt:lpstr>
      <vt:lpstr>標楷體</vt:lpstr>
      <vt:lpstr>Arial</vt:lpstr>
      <vt:lpstr>Calibri</vt:lpstr>
      <vt:lpstr>Cambria Math</vt:lpstr>
      <vt:lpstr>Franklin Gothic Book</vt:lpstr>
      <vt:lpstr>Lucida Console</vt:lpstr>
      <vt:lpstr>Perpetua</vt:lpstr>
      <vt:lpstr>Symbol</vt:lpstr>
      <vt:lpstr>Tahoma</vt:lpstr>
      <vt:lpstr>Times New Roman</vt:lpstr>
      <vt:lpstr>Wingdings</vt:lpstr>
      <vt:lpstr>Wingdings 2</vt:lpstr>
      <vt:lpstr>自訂設計</vt:lpstr>
      <vt:lpstr>1_自訂設計</vt:lpstr>
      <vt:lpstr>公正</vt:lpstr>
      <vt:lpstr>Python and Database</vt:lpstr>
      <vt:lpstr>TIOBE 程式語言排名</vt:lpstr>
      <vt:lpstr>PowerPoint 簡報</vt:lpstr>
      <vt:lpstr>PowerPoint 簡報</vt:lpstr>
      <vt:lpstr>去除陣列中重複資料</vt:lpstr>
      <vt:lpstr>矩陣相乘</vt:lpstr>
      <vt:lpstr>直譯 : 不用經過編譯就能執行</vt:lpstr>
      <vt:lpstr>Python 版本</vt:lpstr>
      <vt:lpstr>安裝 Python</vt:lpstr>
      <vt:lpstr>於Anaconda平台執行spyder</vt:lpstr>
      <vt:lpstr>Spyder中執行Python畫面</vt:lpstr>
      <vt:lpstr>利用Anaconda安裝python套件</vt:lpstr>
      <vt:lpstr>To Learn Python and Use Packages</vt:lpstr>
      <vt:lpstr>Python套件與套件安裝</vt:lpstr>
      <vt:lpstr>Part1 :基本語法</vt:lpstr>
      <vt:lpstr>1-1 基本輸出、宣告與註解</vt:lpstr>
      <vt:lpstr>PowerPoint 簡報</vt:lpstr>
      <vt:lpstr>1-2 變數之四則運算</vt:lpstr>
      <vt:lpstr>1-3 輸入語法與條件式</vt:lpstr>
      <vt:lpstr>1-4 陣列、迴圈與range()</vt:lpstr>
      <vt:lpstr>1-5 while迴圈</vt:lpstr>
      <vt:lpstr>1-6 List</vt:lpstr>
      <vt:lpstr>1-7 Dictionary</vt:lpstr>
      <vt:lpstr>1-8 Set</vt:lpstr>
      <vt:lpstr>1-9 Function</vt:lpstr>
      <vt:lpstr>PowerPoint 簡報</vt:lpstr>
      <vt:lpstr>1-10 Import Package</vt:lpstr>
      <vt:lpstr>1-11 Pandas DataFrame and describe()</vt:lpstr>
      <vt:lpstr>1-12 More describe()</vt:lpstr>
      <vt:lpstr>1-13 DataFrame  – add columns and rows</vt:lpstr>
      <vt:lpstr>1-13 DataFrame  – 修改資料和顯示單欄單列</vt:lpstr>
      <vt:lpstr>1-13 DataFrame  – remove columns and rows</vt:lpstr>
      <vt:lpstr>數據分析相關軟體套件(Packages)</vt:lpstr>
      <vt:lpstr>Part2:matplotlib繪圖方法</vt:lpstr>
      <vt:lpstr>2-1繪圖類型</vt:lpstr>
      <vt:lpstr>2-2散佈圖</vt:lpstr>
      <vt:lpstr>2-3直條圖</vt:lpstr>
      <vt:lpstr>2-4箱型圖</vt:lpstr>
      <vt:lpstr>2-5折線圖(1)</vt:lpstr>
      <vt:lpstr>查閱API說明</vt:lpstr>
      <vt:lpstr>2-6折線圖(2)</vt:lpstr>
      <vt:lpstr>2-7圓餅圖</vt:lpstr>
      <vt:lpstr>Part3:實務案例</vt:lpstr>
      <vt:lpstr>3-1實務案例-股價K線圖</vt:lpstr>
      <vt:lpstr>3-1實務案例-股價K線圖</vt:lpstr>
      <vt:lpstr>3-2實務案例-股價高低圖</vt:lpstr>
      <vt:lpstr>3-2實務案例- 股價高低圖</vt:lpstr>
      <vt:lpstr>3-4實務案例-迴歸分析</vt:lpstr>
      <vt:lpstr>3-4實務案例-迴歸分析</vt:lpstr>
      <vt:lpstr>Cubic Spline Interpolation</vt:lpstr>
      <vt:lpstr>Cubic Spline Interpolation</vt:lpstr>
      <vt:lpstr>3-5實務案例-預測發電量</vt:lpstr>
      <vt:lpstr>3-5實務案例-預測發電量</vt:lpstr>
      <vt:lpstr>3-5實務案例-預測發電量</vt:lpstr>
      <vt:lpstr>PowerPoint 簡報</vt:lpstr>
      <vt:lpstr>3-5實務案例-預測發電量</vt:lpstr>
      <vt:lpstr>PowerPoint 簡報</vt:lpstr>
      <vt:lpstr>PowerPoint 簡報</vt:lpstr>
      <vt:lpstr>PowerPoint 簡報</vt:lpstr>
      <vt:lpstr>PowerPoint 簡報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C. C. Hsu</dc:creator>
  <cp:lastModifiedBy>Jerry Chien</cp:lastModifiedBy>
  <cp:revision>1144</cp:revision>
  <dcterms:created xsi:type="dcterms:W3CDTF">2016-06-25T07:10:49Z</dcterms:created>
  <dcterms:modified xsi:type="dcterms:W3CDTF">2019-01-05T10:01:11Z</dcterms:modified>
</cp:coreProperties>
</file>